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256" r:id="rId2"/>
    <p:sldId id="259" r:id="rId3"/>
    <p:sldId id="257" r:id="rId4"/>
    <p:sldId id="261" r:id="rId5"/>
    <p:sldId id="262" r:id="rId6"/>
    <p:sldId id="258" r:id="rId7"/>
    <p:sldId id="264" r:id="rId8"/>
    <p:sldId id="265" r:id="rId9"/>
    <p:sldId id="267" r:id="rId10"/>
    <p:sldId id="266" r:id="rId11"/>
    <p:sldId id="268" r:id="rId12"/>
    <p:sldId id="269" r:id="rId13"/>
    <p:sldId id="270" r:id="rId14"/>
    <p:sldId id="260" r:id="rId15"/>
    <p:sldId id="272" r:id="rId16"/>
    <p:sldId id="274" r:id="rId17"/>
    <p:sldId id="271" r:id="rId18"/>
    <p:sldId id="273" r:id="rId19"/>
    <p:sldId id="275" r:id="rId20"/>
    <p:sldId id="276" r:id="rId21"/>
    <p:sldId id="291" r:id="rId22"/>
    <p:sldId id="281" r:id="rId23"/>
    <p:sldId id="277" r:id="rId24"/>
    <p:sldId id="279" r:id="rId25"/>
    <p:sldId id="280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2" r:id="rId34"/>
    <p:sldId id="294" r:id="rId35"/>
    <p:sldId id="295" r:id="rId36"/>
    <p:sldId id="296" r:id="rId37"/>
    <p:sldId id="297" r:id="rId38"/>
    <p:sldId id="299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3" r:id="rId49"/>
    <p:sldId id="311" r:id="rId50"/>
    <p:sldId id="312" r:id="rId51"/>
    <p:sldId id="314" r:id="rId52"/>
    <p:sldId id="315" r:id="rId53"/>
    <p:sldId id="316" r:id="rId54"/>
    <p:sldId id="317" r:id="rId55"/>
    <p:sldId id="318" r:id="rId56"/>
    <p:sldId id="319" r:id="rId57"/>
    <p:sldId id="320" r:id="rId58"/>
    <p:sldId id="321" r:id="rId59"/>
    <p:sldId id="322" r:id="rId60"/>
    <p:sldId id="326" r:id="rId61"/>
    <p:sldId id="327" r:id="rId62"/>
    <p:sldId id="328" r:id="rId63"/>
    <p:sldId id="329" r:id="rId64"/>
    <p:sldId id="330" r:id="rId65"/>
    <p:sldId id="331" r:id="rId66"/>
    <p:sldId id="332" r:id="rId67"/>
    <p:sldId id="333" r:id="rId68"/>
    <p:sldId id="334" r:id="rId69"/>
    <p:sldId id="336" r:id="rId70"/>
    <p:sldId id="337" r:id="rId71"/>
    <p:sldId id="338" r:id="rId72"/>
    <p:sldId id="341" r:id="rId73"/>
    <p:sldId id="339" r:id="rId74"/>
    <p:sldId id="340" r:id="rId75"/>
    <p:sldId id="342" r:id="rId76"/>
    <p:sldId id="359" r:id="rId77"/>
    <p:sldId id="343" r:id="rId78"/>
    <p:sldId id="360" r:id="rId79"/>
    <p:sldId id="361" r:id="rId80"/>
    <p:sldId id="344" r:id="rId81"/>
    <p:sldId id="345" r:id="rId82"/>
    <p:sldId id="354" r:id="rId83"/>
    <p:sldId id="347" r:id="rId84"/>
    <p:sldId id="346" r:id="rId85"/>
    <p:sldId id="348" r:id="rId86"/>
    <p:sldId id="349" r:id="rId87"/>
    <p:sldId id="350" r:id="rId88"/>
    <p:sldId id="352" r:id="rId89"/>
    <p:sldId id="351" r:id="rId90"/>
    <p:sldId id="353" r:id="rId91"/>
    <p:sldId id="355" r:id="rId92"/>
    <p:sldId id="356" r:id="rId93"/>
    <p:sldId id="357" r:id="rId94"/>
    <p:sldId id="358" r:id="rId95"/>
    <p:sldId id="365" r:id="rId96"/>
    <p:sldId id="362" r:id="rId97"/>
    <p:sldId id="363" r:id="rId98"/>
    <p:sldId id="364" r:id="rId99"/>
    <p:sldId id="367" r:id="rId100"/>
    <p:sldId id="368" r:id="rId101"/>
    <p:sldId id="369" r:id="rId102"/>
    <p:sldId id="366" r:id="rId103"/>
    <p:sldId id="370" r:id="rId104"/>
    <p:sldId id="372" r:id="rId105"/>
    <p:sldId id="374" r:id="rId10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MP-LabMetro" initials="L" lastIdx="2" clrIdx="0">
    <p:extLst>
      <p:ext uri="{19B8F6BF-5375-455C-9EA6-DF929625EA0E}">
        <p15:presenceInfo xmlns:p15="http://schemas.microsoft.com/office/powerpoint/2012/main" userId="LMP-LabMetro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2520" autoAdjust="0"/>
  </p:normalViewPr>
  <p:slideViewPr>
    <p:cSldViewPr snapToGrid="0" showGuides="1">
      <p:cViewPr varScale="1">
        <p:scale>
          <a:sx n="102" d="100"/>
          <a:sy n="102" d="100"/>
        </p:scale>
        <p:origin x="81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8-06-08T16:25:22.374" idx="1">
    <p:pos x="10" y="10"/>
    <p:text>Escrever ROteiro sobre o código strain_gauge_deformation.m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779FBF-5CE2-436A-9C43-E6FEBA45820F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891BDE-F3C2-451F-9D81-BCAEF2EB4E8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61068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454029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5000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6145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C:\Manasses\varying_hole_distance_with_refined_mesh_region_2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465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15226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8301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3477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657457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C:\Manasses\articles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26516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C:\Manasses\problem_description_presentation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88325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C:\Manasses\varying_hole_distance_with_refined_mesh_region_and_different_ring_thickness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45015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549302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C:\Manasses\varying_hole_distance_with_refined_mesh_region_and_different_ring_thickness\uniaxial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79380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34354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0516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10670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39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67261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53911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0636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9757994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796830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2709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724796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3383866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C:\Manasses\problem_description_presentation\three_geometries_comparison_same_scale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080480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C:\Manasses\varying_hole_distance_with_refined_mesh_region_and_different_ring_thickness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1251161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676966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3137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61292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</a:t>
            </a:r>
            <a:r>
              <a:rPr lang="pt-BR" b="0" dirty="0">
                <a:solidFill>
                  <a:srgbClr val="FF0000"/>
                </a:solidFill>
              </a:rPr>
              <a:t>Manasses\varying_hole_distance_with_refined_mesh_region_and_different_ring_thickness, </a:t>
            </a:r>
            <a:r>
              <a:rPr lang="pt-BR" b="0" dirty="0"/>
              <a:t>C:\Manasses\varying_hole_distance_plate_1.5_depth_1.5_refined_mesh_region_ring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918947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093137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32521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2305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877093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723934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dirty="0"/>
              <a:t>C:\Manasses\varying_hole_distance_plate_1.5_depth_1_refined_mesh_region_ring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31938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</a:t>
            </a:r>
          </a:p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12044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676676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855956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8997205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7714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C:\Manasses\varying_hole_distance_plate_1.5_depth_1.5_refined_mesh_region_ring\plots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190982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830097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312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59973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257155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42615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C:\Manasses\varying_hole_distance_plate_14_depth_1_refined_mesh_region_ring\plots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664221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253179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C:\Manasses\all_uniaxial_biaxial_3_geometries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3355371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C:\Manasses\all_uniaxial_biaxial_3_geometries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188158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C:\Manasses\all_uniaxial_biaxial_3_geometries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53224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C:\Manasses\all_uniaxial_biaxial_3_geometries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77849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file:///C:/Users/LMP-LabMetro/Desktop/difference50mm.gif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426695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</a:t>
            </a:r>
            <a:r>
              <a:rPr lang="pt-BR"/>
              <a:t>:\Manasses\varying_hole_distance_bending\varying_hole_distance_bending.txt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8502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911017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C:\Manasses\varying_hole_distance_bending\varying_hole_distance_bending.txt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746079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C:\Manasses\varying_hole_distance_bending\varying_hole_distance_bending.txt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30455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C:\Manasses\varying_hole_distance_bending\varying_hole_distance_bending.txt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79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06319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C:\Manasses\varying_hole_distance_bending_80x124mm\varying_hole_distance_bending_80x124mm.txt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940231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C:\Manasses\tarefa_furo_diferente_ângulos\strain_gauge_deformation.m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368846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C:\Manasses\tarefa_furo_diferente_ângulos</a:t>
            </a:r>
          </a:p>
          <a:p>
            <a:r>
              <a:rPr lang="pt-BR" dirty="0"/>
              <a:t>NORMA</a:t>
            </a:r>
            <a:r>
              <a:rPr lang="pt-BR" baseline="0" dirty="0"/>
              <a:t> -&gt; PDF: 1.ASTM E837 13A C:\Manasses\result_deformation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58685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C:\Manasses\center_hole\uniaxial_biaxial_stress_profile_center_hole.m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418473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C:\Manasses\center_hole\uniaxial\plate_1.5_depth_1.5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75448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C:\Manasses\center_hole\uniaxial\plate_1.5_depth_1.5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133879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C:\Manasses\center_hole\uniaxial_biaxial_stress_profile_center_hole.m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5936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931295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C:\Manasses\center_hole\uniaxial_r_eq_1\plate_1.5_depth_1.5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423153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C:\Manasses\center_hole\uniaxial_r_eq_1\plate_1.5_depth_1.5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416948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C:\Manasses\center_hole\uniaxial\plate_0.5_depth_0.5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89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313216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C:\Manasses\center_hole\uniaxial\plate_0.5_depth_0.5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33044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445265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5386029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406413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643943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64191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5585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72352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09868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C:\Manasses\elements_images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47733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C:\Manasses\all_uniaxial_biaxial_3_geometries\all_uniaxial_biaxial_3_geometries_NEW.m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3085F-1B05-4DEE-9684-2965EB1E8E5E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373448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C:\Manasses\all_uniaxial_biaxial_3_geometries\all_uniaxial_biaxial_3_geometries_NEW.m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3085F-1B05-4DEE-9684-2965EB1E8E5E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01964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C:\Manasses\all_uniaxial_biaxial_3_geometries\all_uniaxial_biaxial_3_geometries_NEW.m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F3085F-1B05-4DEE-9684-2965EB1E8E5E}" type="slidenum">
              <a:rPr lang="pt-BR" smtClean="0"/>
              <a:t>101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50910840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103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99022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3.05471</a:t>
            </a:r>
          </a:p>
          <a:p>
            <a:r>
              <a:rPr lang="pt-BR" dirty="0"/>
              <a:t>3.04588  -&gt; arrumar</a:t>
            </a:r>
            <a:r>
              <a:rPr lang="pt-BR" baseline="0" dirty="0"/>
              <a:t> ferramentas de seleção -&gt; </a:t>
            </a:r>
            <a:r>
              <a:rPr lang="pt-BR" baseline="0" dirty="0" err="1"/>
              <a:t>setol</a:t>
            </a:r>
            <a:r>
              <a:rPr lang="pt-BR" baseline="0" dirty="0"/>
              <a:t>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104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6502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C:\Manasses\varying_hole_distance_with_refined_mesh_region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1891BDE-F3C2-451F-9D81-BCAEF2EB4E85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312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156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527699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4971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219886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00641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6708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781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19770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0198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3697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6942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467EDD-AB58-4CCC-B1C9-2F39069C6349}" type="datetimeFigureOut">
              <a:rPr lang="pt-BR" smtClean="0"/>
              <a:t>21/06/2021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1F1D8D-F276-4C0A-A895-0A7F50BD6C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88679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0.png"/><Relationship Id="rId4" Type="http://schemas.openxmlformats.org/officeDocument/2006/relationships/image" Target="../media/image14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1.png"/><Relationship Id="rId4" Type="http://schemas.openxmlformats.org/officeDocument/2006/relationships/image" Target="../media/image1500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2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39.jpg"/><Relationship Id="rId4" Type="http://schemas.openxmlformats.org/officeDocument/2006/relationships/image" Target="../media/image34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1.png"/><Relationship Id="rId10" Type="http://schemas.openxmlformats.org/officeDocument/2006/relationships/image" Target="../media/image49.png"/><Relationship Id="rId4" Type="http://schemas.openxmlformats.org/officeDocument/2006/relationships/image" Target="../media/image45.png"/><Relationship Id="rId9" Type="http://schemas.openxmlformats.org/officeDocument/2006/relationships/image" Target="../media/image39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57.xml"/><Relationship Id="rId5" Type="http://schemas.openxmlformats.org/officeDocument/2006/relationships/slide" Target="slide56.xml"/><Relationship Id="rId4" Type="http://schemas.openxmlformats.org/officeDocument/2006/relationships/image" Target="../media/image66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jp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" Target="slide5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" Target="slide45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86.png"/><Relationship Id="rId4" Type="http://schemas.openxmlformats.org/officeDocument/2006/relationships/slide" Target="slide3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slide" Target="slide40.xml"/><Relationship Id="rId4" Type="http://schemas.openxmlformats.org/officeDocument/2006/relationships/image" Target="../media/image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slide" Target="slide40.xml"/><Relationship Id="rId4" Type="http://schemas.openxmlformats.org/officeDocument/2006/relationships/image" Target="../media/image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6.png"/><Relationship Id="rId5" Type="http://schemas.microsoft.com/office/2007/relationships/hdphoto" Target="../media/hdphoto1.wdp"/><Relationship Id="rId4" Type="http://schemas.openxmlformats.org/officeDocument/2006/relationships/image" Target="../media/image95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slide" Target="slide60.xml"/><Relationship Id="rId3" Type="http://schemas.openxmlformats.org/officeDocument/2006/relationships/slide" Target="slide61.xml"/><Relationship Id="rId7" Type="http://schemas.openxmlformats.org/officeDocument/2006/relationships/image" Target="../media/image99.jpg"/><Relationship Id="rId12" Type="http://schemas.openxmlformats.org/officeDocument/2006/relationships/image" Target="../media/image10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jpg"/><Relationship Id="rId11" Type="http://schemas.openxmlformats.org/officeDocument/2006/relationships/image" Target="../media/image101.jpg"/><Relationship Id="rId5" Type="http://schemas.openxmlformats.org/officeDocument/2006/relationships/slide" Target="slide63.xml"/><Relationship Id="rId10" Type="http://schemas.openxmlformats.org/officeDocument/2006/relationships/slide" Target="slide62.xml"/><Relationship Id="rId4" Type="http://schemas.openxmlformats.org/officeDocument/2006/relationships/image" Target="../media/image97.jpg"/><Relationship Id="rId9" Type="http://schemas.openxmlformats.org/officeDocument/2006/relationships/image" Target="../media/image10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slide" Target="slide59.xml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slide" Target="slide65.xml"/><Relationship Id="rId3" Type="http://schemas.openxmlformats.org/officeDocument/2006/relationships/slide" Target="slide66.xml"/><Relationship Id="rId7" Type="http://schemas.openxmlformats.org/officeDocument/2006/relationships/image" Target="../media/image105.jpg"/><Relationship Id="rId12" Type="http://schemas.openxmlformats.org/officeDocument/2006/relationships/image" Target="../media/image108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jpg"/><Relationship Id="rId11" Type="http://schemas.openxmlformats.org/officeDocument/2006/relationships/image" Target="../media/image107.jpg"/><Relationship Id="rId5" Type="http://schemas.openxmlformats.org/officeDocument/2006/relationships/slide" Target="slide68.xml"/><Relationship Id="rId10" Type="http://schemas.openxmlformats.org/officeDocument/2006/relationships/slide" Target="slide67.xml"/><Relationship Id="rId4" Type="http://schemas.openxmlformats.org/officeDocument/2006/relationships/image" Target="../media/image103.jpg"/><Relationship Id="rId9" Type="http://schemas.openxmlformats.org/officeDocument/2006/relationships/image" Target="../media/image106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4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64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jpeg"/><Relationship Id="rId3" Type="http://schemas.openxmlformats.org/officeDocument/2006/relationships/image" Target="../media/image109.jpeg"/><Relationship Id="rId7" Type="http://schemas.openxmlformats.org/officeDocument/2006/relationships/image" Target="../media/image11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2.jpeg"/><Relationship Id="rId5" Type="http://schemas.openxmlformats.org/officeDocument/2006/relationships/image" Target="../media/image111.jpeg"/><Relationship Id="rId4" Type="http://schemas.openxmlformats.org/officeDocument/2006/relationships/image" Target="../media/image1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gi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image" Target="../media/image129.jpe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" Target="slide84.xm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1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6694" y="1214438"/>
            <a:ext cx="10138611" cy="2387600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Varying hole distance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problem description</a:t>
            </a:r>
          </a:p>
        </p:txBody>
      </p:sp>
    </p:spTree>
    <p:extLst>
      <p:ext uri="{BB962C8B-B14F-4D97-AF65-F5344CB8AC3E}">
        <p14:creationId xmlns:p14="http://schemas.microsoft.com/office/powerpoint/2010/main" val="24318672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320" y="148698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Obtaining Data</a:t>
            </a:r>
          </a:p>
        </p:txBody>
      </p:sp>
      <p:sp>
        <p:nvSpPr>
          <p:cNvPr id="4" name="Rectangle 3"/>
          <p:cNvSpPr/>
          <p:nvPr/>
        </p:nvSpPr>
        <p:spPr>
          <a:xfrm>
            <a:off x="702885" y="1474261"/>
            <a:ext cx="6583285" cy="32316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/cwd,wd(1,1)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/input,dados_forma_matriz_A3,txt !(cria arquivo dados_dos_nos_A3.txt)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 ARMAZENAMENTO DE DADOS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*vget,dados_dos_nos_A3(1,1),node,menor_numero_de_nos,loc,x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*vget,dados_dos_nos_A3(1,2),node,menor_numero_de_nos,loc,y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*vget,dados_dos_nos_A3(1,3),node,menor_numero_de_nos,loc,z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*vget,dados_dos_nos_A3(1,4),node,menor_numero_de_nos,u,x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*vget,dados_dos_nos_A3(1,5),node,menor_numero_de_nos,u,y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*vget,dados_dos_nos_A3(1,6),node,menor_numero_de_nos,u,z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*vget,dados_dos_nos_A3(1,7),node,menor_numero_de_nos,s,x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*vget,dados_dos_nos_A3(1,8),node,menor_numero_de_nos,s,y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*vget,dados_dos_nos_A3(1,9),node,menor_numero_de_nos,s,z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*vget,dados_dos_nos_A3(1,10),node,menor_numero_de_nos,s,eqv</a:t>
            </a:r>
          </a:p>
          <a:p>
            <a:endParaRPr lang="pt-BR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/input,dados_forma_matriz_A3,txt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r="7821"/>
          <a:stretch/>
        </p:blipFill>
        <p:spPr>
          <a:xfrm>
            <a:off x="7560851" y="439845"/>
            <a:ext cx="3905073" cy="355158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8176" y="3541485"/>
            <a:ext cx="6058942" cy="27833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6537618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349739" y="2775298"/>
          <a:ext cx="987869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2.933690130700000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2.692401707200000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1.920085877200000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307444" y="4248498"/>
          <a:ext cx="7920990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2.008045554200000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2.378486096900000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1.594718247700000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49739" y="4248498"/>
          <a:ext cx="195770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77672" y="434580"/>
            <a:ext cx="11313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 min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calculated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via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u_b_s_p_center_hole_withou_kirsch.m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C:\Manasses\center_hole\u_b_s_p_center_hole_withou_kirsch.m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3836604" y="1608982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sig_min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cont_min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)=matriz(end,9);</a:t>
            </a:r>
          </a:p>
        </p:txBody>
      </p:sp>
    </p:spTree>
    <p:extLst>
      <p:ext uri="{BB962C8B-B14F-4D97-AF65-F5344CB8AC3E}">
        <p14:creationId xmlns:p14="http://schemas.microsoft.com/office/powerpoint/2010/main" val="271016842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1349739" y="2775298"/>
          <a:ext cx="987869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2.933690130700000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2.692401707200000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1.920085877200000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3307444" y="4248498"/>
          <a:ext cx="7920990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2.008045554200000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2.378486096900000 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1.594718247700000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1349739" y="4248498"/>
          <a:ext cx="195770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CaixaDeTexto 8"/>
          <p:cNvSpPr txBox="1"/>
          <p:nvPr/>
        </p:nvSpPr>
        <p:spPr>
          <a:xfrm>
            <a:off x="477672" y="434580"/>
            <a:ext cx="11313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 min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calculated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via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u_b_s_p_center_hole_withou_kirsch.m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 C:\Manasses\center_hole\u_b_s_p_center_hole_withou_kirsch.m</a:t>
            </a:r>
            <a:endParaRPr lang="pt-BR" b="1" dirty="0"/>
          </a:p>
        </p:txBody>
      </p:sp>
      <p:sp>
        <p:nvSpPr>
          <p:cNvPr id="2" name="Retângulo 1"/>
          <p:cNvSpPr/>
          <p:nvPr/>
        </p:nvSpPr>
        <p:spPr>
          <a:xfrm>
            <a:off x="3836604" y="1608982"/>
            <a:ext cx="45961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sig_min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cont_min</a:t>
            </a:r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)=matriz(end,9);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479" y="1608982"/>
            <a:ext cx="10422379" cy="52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9590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1" y="1325563"/>
            <a:ext cx="6844884" cy="5183945"/>
          </a:xfrm>
          <a:prstGeom prst="rect">
            <a:avLst/>
          </a:prstGeom>
        </p:spPr>
      </p:pic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23557" y="1"/>
            <a:ext cx="11521440" cy="1113764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varying_hole_distance_2D 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=20 mm</a:t>
            </a:r>
          </a:p>
        </p:txBody>
      </p:sp>
      <p:pic>
        <p:nvPicPr>
          <p:cNvPr id="4" name="Picture 5"/>
          <p:cNvPicPr>
            <a:picLocks noChangeAspect="1"/>
          </p:cNvPicPr>
          <p:nvPr/>
        </p:nvPicPr>
        <p:blipFill rotWithShape="1">
          <a:blip r:embed="rId3"/>
          <a:srcRect l="12090" t="3197" r="14799" b="4830"/>
          <a:stretch/>
        </p:blipFill>
        <p:spPr>
          <a:xfrm>
            <a:off x="8168580" y="1508007"/>
            <a:ext cx="2275590" cy="2160000"/>
          </a:xfrm>
          <a:prstGeom prst="rect">
            <a:avLst/>
          </a:prstGeom>
        </p:spPr>
      </p:pic>
      <p:cxnSp>
        <p:nvCxnSpPr>
          <p:cNvPr id="5" name="Straight Arrow Connector 7"/>
          <p:cNvCxnSpPr/>
          <p:nvPr/>
        </p:nvCxnSpPr>
        <p:spPr>
          <a:xfrm>
            <a:off x="8298375" y="1310885"/>
            <a:ext cx="2088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8"/>
          <p:cNvSpPr txBox="1"/>
          <p:nvPr/>
        </p:nvSpPr>
        <p:spPr>
          <a:xfrm>
            <a:off x="8987180" y="1008951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sp>
        <p:nvSpPr>
          <p:cNvPr id="7" name="TextBox 9"/>
          <p:cNvSpPr txBox="1"/>
          <p:nvPr/>
        </p:nvSpPr>
        <p:spPr>
          <a:xfrm rot="16200000">
            <a:off x="7531609" y="2422254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cxnSp>
        <p:nvCxnSpPr>
          <p:cNvPr id="8" name="Straight Arrow Connector 10"/>
          <p:cNvCxnSpPr/>
          <p:nvPr/>
        </p:nvCxnSpPr>
        <p:spPr>
          <a:xfrm>
            <a:off x="8987180" y="2937895"/>
            <a:ext cx="684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11"/>
          <p:cNvCxnSpPr/>
          <p:nvPr/>
        </p:nvCxnSpPr>
        <p:spPr>
          <a:xfrm>
            <a:off x="8987180" y="260552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2"/>
          <p:cNvCxnSpPr/>
          <p:nvPr/>
        </p:nvCxnSpPr>
        <p:spPr>
          <a:xfrm>
            <a:off x="9690662" y="2605528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3"/>
          <p:cNvSpPr/>
          <p:nvPr/>
        </p:nvSpPr>
        <p:spPr>
          <a:xfrm>
            <a:off x="9016834" y="2628401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</a:p>
        </p:txBody>
      </p:sp>
      <p:cxnSp>
        <p:nvCxnSpPr>
          <p:cNvPr id="12" name="Straight Connector 14"/>
          <p:cNvCxnSpPr/>
          <p:nvPr/>
        </p:nvCxnSpPr>
        <p:spPr>
          <a:xfrm>
            <a:off x="10386375" y="1187966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5"/>
          <p:cNvCxnSpPr/>
          <p:nvPr/>
        </p:nvCxnSpPr>
        <p:spPr>
          <a:xfrm>
            <a:off x="8290875" y="1194277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6"/>
          <p:cNvCxnSpPr/>
          <p:nvPr/>
        </p:nvCxnSpPr>
        <p:spPr>
          <a:xfrm>
            <a:off x="8022725" y="1565618"/>
            <a:ext cx="0" cy="20880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7"/>
          <p:cNvCxnSpPr/>
          <p:nvPr/>
        </p:nvCxnSpPr>
        <p:spPr>
          <a:xfrm>
            <a:off x="7913508" y="3665699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8"/>
          <p:cNvCxnSpPr/>
          <p:nvPr/>
        </p:nvCxnSpPr>
        <p:spPr>
          <a:xfrm>
            <a:off x="7913508" y="1558319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9"/>
          <p:cNvCxnSpPr>
            <a:endCxn id="18" idx="1"/>
          </p:cNvCxnSpPr>
          <p:nvPr/>
        </p:nvCxnSpPr>
        <p:spPr>
          <a:xfrm flipV="1">
            <a:off x="9710145" y="1704118"/>
            <a:ext cx="915244" cy="853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20"/>
          <p:cNvSpPr txBox="1"/>
          <p:nvPr/>
        </p:nvSpPr>
        <p:spPr>
          <a:xfrm>
            <a:off x="10625389" y="1565618"/>
            <a:ext cx="13933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radius = 2 mm</a:t>
            </a:r>
          </a:p>
        </p:txBody>
      </p:sp>
      <p:sp>
        <p:nvSpPr>
          <p:cNvPr id="19" name="TextBox 22"/>
          <p:cNvSpPr txBox="1"/>
          <p:nvPr/>
        </p:nvSpPr>
        <p:spPr>
          <a:xfrm>
            <a:off x="7717878" y="4041081"/>
            <a:ext cx="31598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plate_thickness = depth = 0.0 mm</a:t>
            </a:r>
          </a:p>
          <a:p>
            <a:pPr lvl="0"/>
            <a:r>
              <a:rPr lang="pt-BR" altLang="pt-BR" sz="12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lvl="0"/>
            <a:r>
              <a:rPr lang="pt-BR" altLang="pt-BR" sz="1200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“through hole”</a:t>
            </a:r>
            <a:r>
              <a: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9788" y="4472767"/>
            <a:ext cx="2697855" cy="203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99342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23557" y="1"/>
            <a:ext cx="11521440" cy="1113764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varying_hole_distance_2D 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=20 mm</a:t>
            </a:r>
          </a:p>
        </p:txBody>
      </p:sp>
      <p:sp>
        <p:nvSpPr>
          <p:cNvPr id="22" name="Rectangle 171"/>
          <p:cNvSpPr/>
          <p:nvPr/>
        </p:nvSpPr>
        <p:spPr>
          <a:xfrm>
            <a:off x="2201413" y="5836193"/>
            <a:ext cx="2433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(a)  Uniaxial</a:t>
            </a:r>
          </a:p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Transverse load</a:t>
            </a:r>
          </a:p>
        </p:txBody>
      </p:sp>
      <p:sp>
        <p:nvSpPr>
          <p:cNvPr id="23" name="Rectangle 173"/>
          <p:cNvSpPr/>
          <p:nvPr/>
        </p:nvSpPr>
        <p:spPr>
          <a:xfrm>
            <a:off x="7925538" y="5836193"/>
            <a:ext cx="2551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  Biaxial load</a:t>
            </a:r>
          </a:p>
        </p:txBody>
      </p:sp>
      <p:grpSp>
        <p:nvGrpSpPr>
          <p:cNvPr id="54" name="Group 8"/>
          <p:cNvGrpSpPr/>
          <p:nvPr/>
        </p:nvGrpSpPr>
        <p:grpSpPr>
          <a:xfrm>
            <a:off x="6775027" y="5734257"/>
            <a:ext cx="821968" cy="778166"/>
            <a:chOff x="10389150" y="1768494"/>
            <a:chExt cx="1436319" cy="1359778"/>
          </a:xfrm>
        </p:grpSpPr>
        <p:grpSp>
          <p:nvGrpSpPr>
            <p:cNvPr id="55" name="Group 9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69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70" name="Straight Connector 2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10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1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2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3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4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5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16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17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18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19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20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1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2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26"/>
          <p:cNvGrpSpPr/>
          <p:nvPr/>
        </p:nvGrpSpPr>
        <p:grpSpPr>
          <a:xfrm>
            <a:off x="992945" y="5708891"/>
            <a:ext cx="805645" cy="778166"/>
            <a:chOff x="8409304" y="955693"/>
            <a:chExt cx="3782696" cy="3653673"/>
          </a:xfrm>
        </p:grpSpPr>
        <p:grpSp>
          <p:nvGrpSpPr>
            <p:cNvPr id="73" name="Group 27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81" name="Picture 35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82" name="Straight Connector 36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37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28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9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30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31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32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33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34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727" y="1299622"/>
            <a:ext cx="5794960" cy="4325815"/>
          </a:xfrm>
          <a:prstGeom prst="rect">
            <a:avLst/>
          </a:prstGeom>
        </p:spPr>
      </p:pic>
      <p:pic>
        <p:nvPicPr>
          <p:cNvPr id="85" name="Imagem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4293" y="1247456"/>
            <a:ext cx="5816598" cy="4396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2773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1"/>
          <p:cNvSpPr>
            <a:spLocks noGrp="1"/>
          </p:cNvSpPr>
          <p:nvPr>
            <p:ph type="title"/>
          </p:nvPr>
        </p:nvSpPr>
        <p:spPr>
          <a:xfrm>
            <a:off x="323557" y="1"/>
            <a:ext cx="11521440" cy="1113764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varying_hole_distance_2D 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=20 mm</a:t>
            </a:r>
          </a:p>
        </p:txBody>
      </p:sp>
      <p:grpSp>
        <p:nvGrpSpPr>
          <p:cNvPr id="54" name="Group 8"/>
          <p:cNvGrpSpPr/>
          <p:nvPr/>
        </p:nvGrpSpPr>
        <p:grpSpPr>
          <a:xfrm>
            <a:off x="6524070" y="1466829"/>
            <a:ext cx="821968" cy="778166"/>
            <a:chOff x="10389150" y="1768494"/>
            <a:chExt cx="1436319" cy="1359778"/>
          </a:xfrm>
        </p:grpSpPr>
        <p:grpSp>
          <p:nvGrpSpPr>
            <p:cNvPr id="55" name="Group 9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69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70" name="Straight Connector 2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2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6" name="Straight Arrow Connector 10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11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12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13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14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15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16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17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18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19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20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21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Arrow Connector 22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2" name="Group 26"/>
          <p:cNvGrpSpPr/>
          <p:nvPr/>
        </p:nvGrpSpPr>
        <p:grpSpPr>
          <a:xfrm>
            <a:off x="618149" y="1466829"/>
            <a:ext cx="805645" cy="778166"/>
            <a:chOff x="8409304" y="955693"/>
            <a:chExt cx="3782696" cy="3653673"/>
          </a:xfrm>
        </p:grpSpPr>
        <p:grpSp>
          <p:nvGrpSpPr>
            <p:cNvPr id="73" name="Group 27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81" name="Picture 35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82" name="Straight Connector 36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37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28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29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30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31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32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33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34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aixaDeTexto 1"/>
              <p:cNvSpPr txBox="1"/>
              <p:nvPr/>
            </p:nvSpPr>
            <p:spPr>
              <a:xfrm>
                <a:off x="323557" y="1287651"/>
                <a:ext cx="6087436" cy="503984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pt-B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𝑼𝒏𝒊𝒂𝒙𝒊𝒂𝒍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𝑻𝒓𝒂𝒏𝒔𝒗𝒆𝒓𝒔𝒆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𝑳𝒐𝒂𝒅</m:t>
                      </m:r>
                    </m:oMath>
                  </m:oMathPara>
                </a14:m>
                <a:endParaRPr lang="pt-BR" sz="1200" b="1" i="1" dirty="0">
                  <a:latin typeface="Cambria Math" panose="02040503050406030204" pitchFamily="18" charset="0"/>
                </a:endParaRPr>
              </a:p>
              <a:p>
                <a:endParaRPr lang="pt-B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𝑆𝑖𝑔𝑚𝑎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2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⁡(60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60)</m:t>
                          </m:r>
                        </m:sub>
                        <m:sup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5∗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</m:sup>
                      </m:sSubSup>
                      <m:r>
                        <a:rPr lang="pt-BR" sz="12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3.088956714</m:t>
                      </m:r>
                    </m:oMath>
                  </m:oMathPara>
                </a14:m>
                <a:endParaRPr lang="pt-BR" sz="1200" b="0" dirty="0"/>
              </a:p>
              <a:p>
                <a:endParaRPr lang="pt-BR" sz="1200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200" b="1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𝑺𝒊𝒈𝒎𝒂</m:t>
                          </m:r>
                        </m:e>
                        <m:sub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𝒎𝒂𝒙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𝟏𝟓𝟎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𝑿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𝟏𝟓𝟎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𝒅𝒊𝒇𝒇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12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2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2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𝟕𝟎</m:t>
                                  </m:r>
                                </m:num>
                                <m:den>
                                  <m:r>
                                    <a:rPr lang="pt-BR" sz="1200" b="1" i="1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𝟒</m:t>
                                  </m:r>
                                </m:den>
                              </m:f>
                              <m:r>
                                <a:rPr lang="pt-BR" sz="12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sz="1200" b="1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</m:d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200" b="1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𝟕𝟎</m:t>
                          </m:r>
                        </m:sup>
                      </m:sSubSup>
                      <m:r>
                        <a:rPr lang="pt-BR" sz="1200" b="1" i="1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3.024106741</m:t>
                      </m:r>
                    </m:oMath>
                  </m:oMathPara>
                </a14:m>
                <a:endParaRPr lang="pt-BR" sz="1200" dirty="0">
                  <a:solidFill>
                    <a:schemeClr val="accent2"/>
                  </a:solidFill>
                </a:endParaRPr>
              </a:p>
              <a:p>
                <a:endParaRPr lang="pt-B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𝑆𝑖𝑔𝑚𝑎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sz="120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1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0)</m:t>
                          </m:r>
                        </m:sub>
                        <m:sup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5∗</m:t>
                              </m:r>
                              <m:r>
                                <a:rPr lang="pt-BR" sz="1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pt-BR" sz="1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</m:sup>
                      </m:sSubSup>
                      <m:r>
                        <a:rPr lang="pt-BR" sz="1200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3.037305094</m:t>
                      </m:r>
                    </m:oMath>
                  </m:oMathPara>
                </a14:m>
                <a:endParaRPr lang="pt-BR" sz="1200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endParaRPr lang="pt-B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⁡(60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60)</m:t>
                                  </m:r>
                                </m:sub>
                                <m:sup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5∗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=20</m:t>
                                  </m:r>
                                </m:sup>
                              </m:sSubSup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  − </m:t>
                              </m:r>
                              <m:sSubSup>
                                <m:sSubSup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(150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150)</m:t>
                                  </m:r>
                                </m:sub>
                                <m:sup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2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70</m:t>
                                          </m:r>
                                        </m:num>
                                        <m:den>
                                          <m:r>
                                            <a:rPr lang="pt-BR" sz="12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=70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𝑆𝑖𝑔𝑚𝑎</m:t>
                              </m:r>
                            </m:e>
                            <m:sub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(150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150)</m:t>
                              </m:r>
                            </m:sub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=70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sz="1200" dirty="0"/>
              </a:p>
              <a:p>
                <a:endParaRPr lang="pt-BR" sz="12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3.088956714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3.024106741</m:t>
                              </m:r>
                            </m:e>
                          </m:d>
                        </m:num>
                        <m:den>
                          <m:r>
                            <a:rPr lang="pt-BR" sz="1200" i="1">
                              <a:latin typeface="Cambria Math" panose="02040503050406030204" pitchFamily="18" charset="0"/>
                            </a:rPr>
                            <m:t>3.024106741</m:t>
                          </m:r>
                        </m:den>
                      </m:f>
                      <m:r>
                        <a:rPr lang="pt-BR" sz="1200" b="0" i="1" smtClean="0">
                          <a:latin typeface="Cambria Math" panose="02040503050406030204" pitchFamily="18" charset="0"/>
                        </a:rPr>
                        <m:t>=0.02144433995=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𝟏𝟒</m:t>
                      </m:r>
                      <m:r>
                        <a:rPr lang="pt-BR" sz="1200" b="1" i="1" smtClean="0">
                          <a:latin typeface="Cambria Math" panose="02040503050406030204" pitchFamily="18" charset="0"/>
                        </a:rPr>
                        <m:t> %</m:t>
                      </m:r>
                    </m:oMath>
                  </m:oMathPara>
                </a14:m>
                <a:endParaRPr lang="pt-BR" sz="1200" dirty="0"/>
              </a:p>
              <a:p>
                <a:endParaRPr lang="pt-BR" sz="12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200" i="1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sz="12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⁡(150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5∗</m:t>
                                      </m:r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=20</m:t>
                                  </m:r>
                                </m:sup>
                              </m:sSub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  −</m:t>
                              </m:r>
                              <m:sSubSup>
                                <m:sSubSupPr>
                                  <m:ctrlPr>
                                    <a:rPr lang="pt-BR" sz="120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⁡(150</m:t>
                                  </m:r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150)</m:t>
                                  </m:r>
                                </m:sub>
                                <m:sup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20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20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70</m:t>
                                          </m:r>
                                        </m:num>
                                        <m:den>
                                          <m:r>
                                            <a:rPr lang="pt-BR" sz="1200" b="0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pt-BR" sz="1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t-BR" sz="1200" b="0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200" b="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=70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𝑆𝑖𝑔𝑚𝑎</m:t>
                              </m:r>
                            </m:e>
                            <m:sub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⁡(150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150)</m:t>
                              </m:r>
                            </m:sub>
                            <m:sup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num>
                                    <m:den>
                                      <m:r>
                                        <a:rPr lang="pt-BR" sz="1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t-BR" sz="12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=70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sz="1200" dirty="0"/>
              </a:p>
              <a:p>
                <a:endParaRPr lang="pt-BR" sz="12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𝐸𝑟𝑟𝑜</m:t>
                    </m:r>
                    <m:r>
                      <a:rPr lang="pt-BR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3.037305094−</m:t>
                            </m:r>
                            <m:r>
                              <a:rPr lang="pt-BR" sz="12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3.024106741</m:t>
                            </m:r>
                          </m:e>
                        </m:d>
                      </m:num>
                      <m:den>
                        <m:r>
                          <a:rPr lang="pt-BR" sz="12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3.024106741</m:t>
                        </m:r>
                      </m:den>
                    </m:f>
                    <m:r>
                      <a:rPr lang="pt-BR" sz="1200" i="1">
                        <a:latin typeface="Cambria Math" panose="02040503050406030204" pitchFamily="18" charset="0"/>
                      </a:rPr>
                      <m:t>=0</m:t>
                    </m:r>
                    <m:r>
                      <a:rPr lang="pt-BR" sz="1200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1200" i="1">
                        <a:latin typeface="Cambria Math" panose="02040503050406030204" pitchFamily="18" charset="0"/>
                      </a:rPr>
                      <m:t>00436438066853275798441798453701=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𝟎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𝟒𝟑𝟔𝟒</m:t>
                    </m:r>
                    <m:r>
                      <a:rPr lang="pt-BR" sz="1200" b="1" i="1">
                        <a:latin typeface="Cambria Math" panose="02040503050406030204" pitchFamily="18" charset="0"/>
                      </a:rPr>
                      <m:t> %</m:t>
                    </m:r>
                  </m:oMath>
                </a14:m>
                <a:r>
                  <a:rPr lang="pt-BR" sz="1200" dirty="0"/>
                  <a:t> </a:t>
                </a:r>
              </a:p>
              <a:p>
                <a:r>
                  <a:rPr lang="pt-BR" sz="1200" dirty="0"/>
                  <a:t> </a:t>
                </a:r>
              </a:p>
              <a:p>
                <a:endParaRPr lang="pt-BR" sz="1200" dirty="0"/>
              </a:p>
            </p:txBody>
          </p:sp>
        </mc:Choice>
        <mc:Fallback xmlns="">
          <p:sp>
            <p:nvSpPr>
              <p:cNvPr id="2" name="CaixaDeTexto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557" y="1287651"/>
                <a:ext cx="6087436" cy="5039841"/>
              </a:xfrm>
              <a:prstGeom prst="rect">
                <a:avLst/>
              </a:prstGeom>
              <a:blipFill rotWithShape="0">
                <a:blip r:embed="rId4"/>
                <a:stretch>
                  <a:fillRect l="-90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Connector 10"/>
          <p:cNvCxnSpPr/>
          <p:nvPr/>
        </p:nvCxnSpPr>
        <p:spPr>
          <a:xfrm flipH="1">
            <a:off x="6003574" y="1300289"/>
            <a:ext cx="0" cy="4896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/>
              <p:cNvSpPr txBox="1"/>
              <p:nvPr/>
            </p:nvSpPr>
            <p:spPr>
              <a:xfrm>
                <a:off x="6267094" y="1492656"/>
                <a:ext cx="5925533" cy="43116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pt-B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𝑩𝒊𝒂𝒙𝒊𝒂𝒍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𝑳𝒐𝒂𝒅</m:t>
                      </m:r>
                    </m:oMath>
                  </m:oMathPara>
                </a14:m>
                <a:endParaRPr lang="pt-BR" sz="1600" b="1" i="1" dirty="0">
                  <a:latin typeface="Cambria Math" panose="02040503050406030204" pitchFamily="18" charset="0"/>
                </a:endParaRPr>
              </a:p>
              <a:p>
                <a:endParaRPr lang="pt-BR" sz="1600" b="1" i="1" dirty="0">
                  <a:latin typeface="Cambria Math" panose="02040503050406030204" pitchFamily="18" charset="0"/>
                </a:endParaRPr>
              </a:p>
              <a:p>
                <a:endParaRPr lang="pt-BR" sz="1600" b="1" i="1" dirty="0">
                  <a:latin typeface="Cambria Math" panose="02040503050406030204" pitchFamily="18" charset="0"/>
                </a:endParaRPr>
              </a:p>
              <a:p>
                <a:endParaRPr lang="pt-B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𝑆𝑖𝑔𝑚𝑎</m:t>
                          </m:r>
                        </m:e>
                        <m:sub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150</m:t>
                          </m:r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)</m:t>
                          </m:r>
                        </m:sub>
                        <m:sup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5∗</m:t>
                              </m:r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pt-BR" sz="1600" b="0" i="1" smtClean="0">
                              <a:latin typeface="Cambria Math" panose="02040503050406030204" pitchFamily="18" charset="0"/>
                            </a:rPr>
                            <m:t>=20</m:t>
                          </m:r>
                        </m:sup>
                      </m:sSubSup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2.085622532</m:t>
                      </m:r>
                    </m:oMath>
                  </m:oMathPara>
                </a14:m>
                <a:endParaRPr lang="pt-BR" sz="1600" b="0" i="1" dirty="0">
                  <a:latin typeface="Cambria Math" panose="02040503050406030204" pitchFamily="18" charset="0"/>
                </a:endParaRPr>
              </a:p>
              <a:p>
                <a:endParaRPr lang="pt-BR" sz="160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pt-BR" sz="160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𝑆𝑖𝑔𝑚𝑎</m:t>
                          </m:r>
                        </m:e>
                        <m:sub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𝑚𝑎𝑥</m:t>
                          </m:r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⁡(150</m:t>
                          </m:r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15</m:t>
                          </m:r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0)</m:t>
                          </m:r>
                        </m:sub>
                        <m:sup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𝑑𝑖𝑓𝑓</m:t>
                          </m:r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pt-B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pt-BR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pt-BR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70</m:t>
                                  </m:r>
                                </m:num>
                                <m:den>
                                  <m:r>
                                    <a:rPr lang="pt-BR" sz="1600" b="0" i="1" smtClean="0">
                                      <a:solidFill>
                                        <a:schemeClr val="accent2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den>
                              </m:f>
                              <m:r>
                                <a:rPr lang="pt-B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r>
                                <a:rPr lang="pt-BR" sz="16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</m:d>
                          <m:r>
                            <a:rPr lang="pt-BR" sz="16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t-BR" sz="1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sup>
                      </m:sSubSup>
                      <m:r>
                        <a:rPr lang="pt-BR" sz="16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2.030161023</m:t>
                      </m:r>
                    </m:oMath>
                  </m:oMathPara>
                </a14:m>
                <a:endParaRPr lang="pt-BR" sz="1600" dirty="0"/>
              </a:p>
              <a:p>
                <a:endParaRPr lang="pt-BR" sz="16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𝐸𝑟𝑟𝑜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1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⁡(150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600" b="0" i="1" smtClean="0">
                                      <a:latin typeface="Cambria Math" panose="02040503050406030204" pitchFamily="18" charset="0"/>
                                    </a:rPr>
                                    <m:t>150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5∗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=20</m:t>
                                  </m:r>
                                </m:sup>
                              </m:sSubSup>
                              <m:r>
                                <a:rPr lang="pt-BR" sz="1600" b="0" i="1" smtClean="0">
                                  <a:latin typeface="Cambria Math" panose="02040503050406030204" pitchFamily="18" charset="0"/>
                                </a:rPr>
                                <m:t>  − </m:t>
                              </m:r>
                              <m:sSubSup>
                                <m:sSubSup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𝑆𝑖𝑔𝑚𝑎</m:t>
                                  </m:r>
                                </m:e>
                                <m:sub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(150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𝑋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150)</m:t>
                                  </m:r>
                                </m:sub>
                                <m:sup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𝑑𝑖𝑓𝑓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d>
                                    <m:d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70</m:t>
                                          </m:r>
                                        </m:num>
                                        <m:den>
                                          <m:r>
                                            <a:rPr lang="pt-BR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den>
                                      </m:f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e>
                                  </m:d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=70</m:t>
                                  </m:r>
                                </m:sup>
                              </m:sSubSup>
                            </m:e>
                          </m:d>
                        </m:num>
                        <m:den>
                          <m:sSubSup>
                            <m:sSubSupPr>
                              <m:ctrlPr>
                                <a:rPr lang="pt-BR" sz="1600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𝑆𝑖𝑔𝑚𝑎</m:t>
                              </m:r>
                            </m:e>
                            <m:sub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(150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150)</m:t>
                              </m:r>
                            </m:sub>
                            <m:sup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𝑑𝑖𝑓𝑓</m:t>
                              </m:r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ctrlP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70</m:t>
                                      </m:r>
                                    </m:num>
                                    <m:den>
                                      <m:r>
                                        <a:rPr lang="pt-BR" sz="16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den>
                                  </m:f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t-BR" sz="1600" i="1"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pt-BR" sz="1600" i="1">
                                  <a:latin typeface="Cambria Math" panose="02040503050406030204" pitchFamily="18" charset="0"/>
                                </a:rPr>
                                <m:t>=70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pt-BR" sz="1600" dirty="0"/>
              </a:p>
              <a:p>
                <a:endParaRPr lang="pt-BR" sz="16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t-BR" sz="1200" i="1">
                        <a:latin typeface="Cambria Math" panose="02040503050406030204" pitchFamily="18" charset="0"/>
                      </a:rPr>
                      <m:t>𝐸𝑟𝑟𝑜</m:t>
                    </m:r>
                    <m:r>
                      <a:rPr lang="pt-BR" sz="12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|"/>
                            <m:endChr m:val="|"/>
                            <m:ctrlPr>
                              <a:rPr lang="pt-BR" sz="12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2.085622532</m:t>
                            </m:r>
                            <m:r>
                              <a:rPr lang="pt-BR" sz="12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200" i="1">
                                <a:latin typeface="Cambria Math" panose="02040503050406030204" pitchFamily="18" charset="0"/>
                              </a:rPr>
                              <m:t>2.030161023</m:t>
                            </m:r>
                          </m:e>
                        </m:d>
                      </m:num>
                      <m:den>
                        <m:r>
                          <a:rPr lang="pt-BR" sz="1200" i="1">
                            <a:latin typeface="Cambria Math" panose="02040503050406030204" pitchFamily="18" charset="0"/>
                          </a:rPr>
                          <m:t>2.030161023</m:t>
                        </m:r>
                      </m:den>
                    </m:f>
                    <m:r>
                      <a:rPr lang="pt-BR" sz="1200" i="1">
                        <a:latin typeface="Cambria Math" panose="02040503050406030204" pitchFamily="18" charset="0"/>
                      </a:rPr>
                      <m:t>=0,0273187734232251586282178366893=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𝟕𝟑𝟏𝟖</m:t>
                    </m:r>
                    <m:r>
                      <a:rPr lang="pt-BR" sz="12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1200" b="1" i="1" smtClean="0">
                        <a:latin typeface="Cambria Math" panose="02040503050406030204" pitchFamily="18" charset="0"/>
                      </a:rPr>
                      <m:t>%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endParaRPr lang="pt-BR" sz="1600" dirty="0"/>
              </a:p>
            </p:txBody>
          </p:sp>
        </mc:Choice>
        <mc:Fallback xmlns="">
          <p:sp>
            <p:nvSpPr>
              <p:cNvPr id="41" name="CaixaDeTexto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7094" y="1492656"/>
                <a:ext cx="5925533" cy="4311693"/>
              </a:xfrm>
              <a:prstGeom prst="rect">
                <a:avLst/>
              </a:prstGeom>
              <a:blipFill rotWithShape="0">
                <a:blip r:embed="rId5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Elipse 4"/>
          <p:cNvSpPr/>
          <p:nvPr/>
        </p:nvSpPr>
        <p:spPr>
          <a:xfrm>
            <a:off x="5486400" y="5477164"/>
            <a:ext cx="924593" cy="6465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11268034" y="5096103"/>
            <a:ext cx="924593" cy="646545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8208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66860" y="214296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center_hole_2d </a:t>
            </a:r>
            <a:endParaRPr lang="pt-BR" dirty="0"/>
          </a:p>
        </p:txBody>
      </p:sp>
      <p:sp>
        <p:nvSpPr>
          <p:cNvPr id="5" name="Rectangle 171"/>
          <p:cNvSpPr/>
          <p:nvPr/>
        </p:nvSpPr>
        <p:spPr>
          <a:xfrm>
            <a:off x="2201412" y="6090206"/>
            <a:ext cx="2433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(a)  Uniaxial</a:t>
            </a:r>
          </a:p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Transverse load</a:t>
            </a:r>
          </a:p>
        </p:txBody>
      </p:sp>
      <p:sp>
        <p:nvSpPr>
          <p:cNvPr id="6" name="Rectangle 173"/>
          <p:cNvSpPr/>
          <p:nvPr/>
        </p:nvSpPr>
        <p:spPr>
          <a:xfrm>
            <a:off x="7925537" y="6090206"/>
            <a:ext cx="2551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  Biaxial load</a:t>
            </a:r>
          </a:p>
        </p:txBody>
      </p:sp>
      <p:grpSp>
        <p:nvGrpSpPr>
          <p:cNvPr id="7" name="Group 8"/>
          <p:cNvGrpSpPr/>
          <p:nvPr/>
        </p:nvGrpSpPr>
        <p:grpSpPr>
          <a:xfrm>
            <a:off x="6775026" y="5988270"/>
            <a:ext cx="821968" cy="778166"/>
            <a:chOff x="10389150" y="1768494"/>
            <a:chExt cx="1436319" cy="1359778"/>
          </a:xfrm>
        </p:grpSpPr>
        <p:grpSp>
          <p:nvGrpSpPr>
            <p:cNvPr id="8" name="Group 9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22" name="Picture 23"/>
              <p:cNvPicPr>
                <a:picLocks noChangeAspect="1"/>
              </p:cNvPicPr>
              <p:nvPr/>
            </p:nvPicPr>
            <p:blipFill rotWithShape="1">
              <a:blip r:embed="rId2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3" name="Straight Connector 2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10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11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2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3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4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5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6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7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8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9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20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21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2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6"/>
          <p:cNvGrpSpPr/>
          <p:nvPr/>
        </p:nvGrpSpPr>
        <p:grpSpPr>
          <a:xfrm>
            <a:off x="992944" y="5962904"/>
            <a:ext cx="805645" cy="778166"/>
            <a:chOff x="8409304" y="955693"/>
            <a:chExt cx="3782696" cy="3653673"/>
          </a:xfrm>
        </p:grpSpPr>
        <p:grpSp>
          <p:nvGrpSpPr>
            <p:cNvPr id="26" name="Group 27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34" name="Picture 35"/>
              <p:cNvPicPr>
                <a:picLocks noChangeAspect="1"/>
              </p:cNvPicPr>
              <p:nvPr/>
            </p:nvPicPr>
            <p:blipFill rotWithShape="1">
              <a:blip r:embed="rId2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35" name="Straight Connector 36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7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8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9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30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31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2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3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4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Imagem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96507" y="351990"/>
            <a:ext cx="2275305" cy="1683355"/>
          </a:xfrm>
          <a:prstGeom prst="rect">
            <a:avLst/>
          </a:prstGeom>
        </p:spPr>
      </p:pic>
      <p:pic>
        <p:nvPicPr>
          <p:cNvPr id="38" name="Imagem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401" y="351990"/>
            <a:ext cx="2161188" cy="1630232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245" y="2206058"/>
            <a:ext cx="4594687" cy="3464351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4462" y="1648626"/>
            <a:ext cx="5521559" cy="41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0383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659343" y="1503290"/>
            <a:ext cx="11532657" cy="50475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diff=[6:0.5:20];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%Point differences to be read</a:t>
            </a:r>
          </a:p>
          <a:p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[m n] = size(diff);</a:t>
            </a:r>
          </a:p>
          <a:p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r = 2; </a:t>
            </a:r>
            <a:r>
              <a:rPr lang="pt-B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%hole radius</a:t>
            </a:r>
          </a:p>
          <a:p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L = 60; </a:t>
            </a:r>
          </a:p>
          <a:p>
            <a:r>
              <a:rPr lang="en-US" sz="1400" dirty="0">
                <a:solidFill>
                  <a:srgbClr val="0000FF"/>
                </a:solidFill>
                <a:latin typeface="Courier New" panose="02070309020205020404" pitchFamily="49" charset="0"/>
              </a:rPr>
              <a:t>for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a=1:1:n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%going through each point difference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</a:t>
            </a:r>
          </a:p>
          <a:p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path=[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'C:\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Manasses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\</a:t>
            </a:r>
            <a:r>
              <a:rPr lang="en-US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varying_hole_distance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\'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,axial{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cont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},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'\difference'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,num2str(diff(a)),</a:t>
            </a:r>
            <a:r>
              <a:rPr lang="en-US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'mm\'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];</a:t>
            </a:r>
            <a:endParaRPr lang="en-US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nome=</a:t>
            </a:r>
            <a:r>
              <a:rPr lang="pt-B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'dados_dos_nos_A3.txt'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;</a:t>
            </a:r>
            <a:r>
              <a:rPr lang="pt-B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%file name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[n,xloc,yloc,zloc,ux,uy,uz,sx,sy,sz,se]=textread([path nome],</a:t>
            </a:r>
            <a:r>
              <a:rPr lang="pt-B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'%f %f %f %f %f %f %f %f %f %f %f'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       matriz=[n(:,1),xloc(:,1),yloc(:,1),zloc(:,1),ux(:,1),uy(:,1),uz(:,1),sx(:,1),sy(:,1),sz(:,1),se(:,1)];</a:t>
            </a:r>
            <a:endParaRPr lang="pt-B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matriz=sortrows(matriz,2); </a:t>
            </a:r>
            <a:r>
              <a:rPr lang="pt-B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%Deixa os dados em ordem crescente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]=find(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matriz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(:,4)~=0.0);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%transversal line at the surface of the plate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matriz(i,:)=[];</a:t>
            </a:r>
            <a:r>
              <a:rPr lang="pt-B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%exclui os pontos que não estão na superfície do modelo</a:t>
            </a:r>
          </a:p>
          <a:p>
            <a:pPr lvl="1"/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i,j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]=find(</a:t>
            </a:r>
            <a:r>
              <a:rPr lang="en-US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matriz</a:t>
            </a:r>
            <a:r>
              <a:rPr lang="en-US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(:,9)==0); 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%finds </a:t>
            </a:r>
            <a:r>
              <a:rPr lang="en-US" sz="14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sigmax</a:t>
            </a:r>
            <a:r>
              <a:rPr lang="en-US" sz="1400" dirty="0">
                <a:solidFill>
                  <a:srgbClr val="228B22"/>
                </a:solidFill>
                <a:latin typeface="Courier New" panose="02070309020205020404" pitchFamily="49" charset="0"/>
              </a:rPr>
              <a:t> values equal to zero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matriz(i,:)=[];</a:t>
            </a:r>
            <a:r>
              <a:rPr lang="pt-BR" sz="1400" dirty="0">
                <a:solidFill>
                  <a:srgbClr val="228B22"/>
                </a:solidFill>
                <a:latin typeface="Courier New" panose="02070309020205020404" pitchFamily="49" charset="0"/>
              </a:rPr>
              <a:t>%exclui os valores de tensão igual a zero (nós intermediários)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[i,j]=size(matriz);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x1 = ((L-diff(a))/2)-r;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x2 = ((L-diff(a))/2)+r;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[i,j]=find(matriz(:,2)==x1|matriz(:,2)==x2);</a:t>
            </a:r>
            <a:endParaRPr lang="pt-BR" sz="1400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       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[g h] = size(matriz);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  <a:p>
            <a:pPr lvl="1"/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9344" y="177727"/>
            <a:ext cx="1116870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Manipulating Data – Matlab Code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766" y="1300090"/>
            <a:ext cx="5397593" cy="4099151"/>
          </a:xfrm>
          <a:prstGeom prst="rect">
            <a:avLst/>
          </a:prstGeom>
        </p:spPr>
      </p:pic>
      <p:cxnSp>
        <p:nvCxnSpPr>
          <p:cNvPr id="12" name="Straight Connector 11"/>
          <p:cNvCxnSpPr/>
          <p:nvPr/>
        </p:nvCxnSpPr>
        <p:spPr>
          <a:xfrm>
            <a:off x="6780325" y="3253103"/>
            <a:ext cx="3168000" cy="1836000"/>
          </a:xfrm>
          <a:prstGeom prst="line">
            <a:avLst/>
          </a:prstGeom>
          <a:ln w="381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8364325" y="4172582"/>
            <a:ext cx="533612" cy="18076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8125418" y="5983180"/>
            <a:ext cx="23903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line of interest</a:t>
            </a:r>
          </a:p>
        </p:txBody>
      </p:sp>
    </p:spTree>
    <p:extLst>
      <p:ext uri="{BB962C8B-B14F-4D97-AF65-F5344CB8AC3E}">
        <p14:creationId xmlns:p14="http://schemas.microsoft.com/office/powerpoint/2010/main" val="2737986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1" y="19095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stress profile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331" y="1154659"/>
            <a:ext cx="11330880" cy="5400000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05970" y="6337712"/>
            <a:ext cx="10515600" cy="433889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 the hole distance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549713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1" y="19095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stress profile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491" y="1154657"/>
            <a:ext cx="11328559" cy="54000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05970" y="6337712"/>
            <a:ext cx="10515600" cy="433889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 the hole distance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6713330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59344" y="177727"/>
            <a:ext cx="1116870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Manipulating Data – Matlab Code</a:t>
            </a:r>
          </a:p>
        </p:txBody>
      </p:sp>
      <p:grpSp>
        <p:nvGrpSpPr>
          <p:cNvPr id="2" name="Grupo 1"/>
          <p:cNvGrpSpPr/>
          <p:nvPr/>
        </p:nvGrpSpPr>
        <p:grpSpPr>
          <a:xfrm>
            <a:off x="5006343" y="1332831"/>
            <a:ext cx="6821710" cy="5169186"/>
            <a:chOff x="5006343" y="1332831"/>
            <a:chExt cx="6821710" cy="516918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06343" y="1332831"/>
              <a:ext cx="6821710" cy="5169186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5581393" y="5594162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8187007" y="5591856"/>
              <a:ext cx="46038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5721584" y="5411856"/>
              <a:ext cx="180000" cy="180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8269516" y="5432104"/>
              <a:ext cx="180000" cy="180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 flipH="1">
              <a:off x="5901584" y="5040218"/>
              <a:ext cx="482536" cy="39188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7795465" y="5039704"/>
              <a:ext cx="482400" cy="3924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/>
          <p:cNvGrpSpPr/>
          <p:nvPr/>
        </p:nvGrpSpPr>
        <p:grpSpPr>
          <a:xfrm>
            <a:off x="1267041" y="1934790"/>
            <a:ext cx="3131606" cy="2926190"/>
            <a:chOff x="3164779" y="1280330"/>
            <a:chExt cx="3274809" cy="3060000"/>
          </a:xfrm>
        </p:grpSpPr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3"/>
            <a:srcRect l="-1" r="49903" b="50025"/>
            <a:stretch/>
          </p:blipFill>
          <p:spPr>
            <a:xfrm>
              <a:off x="3471039" y="1559412"/>
              <a:ext cx="1331144" cy="1250917"/>
            </a:xfrm>
            <a:prstGeom prst="rect">
              <a:avLst/>
            </a:prstGeom>
          </p:spPr>
        </p:pic>
        <p:cxnSp>
          <p:nvCxnSpPr>
            <p:cNvPr id="20" name="Straight Connector 19"/>
            <p:cNvCxnSpPr/>
            <p:nvPr/>
          </p:nvCxnSpPr>
          <p:spPr>
            <a:xfrm>
              <a:off x="4802184" y="1280330"/>
              <a:ext cx="0" cy="306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>
              <a:off x="3164779" y="2810329"/>
              <a:ext cx="327480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86242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1" y="19095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stress at points X1, X2</a:t>
            </a:r>
            <a:endParaRPr lang="pt-B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1516517"/>
            <a:ext cx="10058400" cy="4793570"/>
          </a:xfrm>
          <a:prstGeom prst="rect">
            <a:avLst/>
          </a:prstGeom>
        </p:spPr>
      </p:pic>
      <p:grpSp>
        <p:nvGrpSpPr>
          <p:cNvPr id="101" name="Group 100"/>
          <p:cNvGrpSpPr/>
          <p:nvPr/>
        </p:nvGrpSpPr>
        <p:grpSpPr>
          <a:xfrm>
            <a:off x="10417673" y="1873635"/>
            <a:ext cx="1407796" cy="1359778"/>
            <a:chOff x="8409304" y="955693"/>
            <a:chExt cx="3782696" cy="3653673"/>
          </a:xfrm>
        </p:grpSpPr>
        <p:grpSp>
          <p:nvGrpSpPr>
            <p:cNvPr id="90" name="Group 89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91" name="Picture 90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92" name="Straight Connector 91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Connector 92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4" name="Straight Arrow Connector 93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449301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1" y="19095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stress at points X1, X2</a:t>
            </a:r>
            <a:endParaRPr lang="pt-BR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1516517"/>
            <a:ext cx="10058400" cy="4793570"/>
          </a:xfrm>
          <a:prstGeom prst="rect">
            <a:avLst/>
          </a:prstGeom>
        </p:spPr>
      </p:pic>
      <p:grpSp>
        <p:nvGrpSpPr>
          <p:cNvPr id="92" name="Group 91"/>
          <p:cNvGrpSpPr/>
          <p:nvPr/>
        </p:nvGrpSpPr>
        <p:grpSpPr>
          <a:xfrm>
            <a:off x="10403411" y="1873635"/>
            <a:ext cx="1436319" cy="1359778"/>
            <a:chOff x="10389150" y="1768494"/>
            <a:chExt cx="1436319" cy="1359778"/>
          </a:xfrm>
        </p:grpSpPr>
        <p:grpSp>
          <p:nvGrpSpPr>
            <p:cNvPr id="71" name="Group 70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79" name="Picture 78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80" name="Straight Connector 79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2" name="Straight Arrow Connector 71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Arrow Connector 73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53723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222" y="38506"/>
            <a:ext cx="11308525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percentage, X1, X2</a:t>
            </a:r>
            <a:endParaRPr lang="pt-B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86" r="5512"/>
          <a:stretch/>
        </p:blipFill>
        <p:spPr>
          <a:xfrm>
            <a:off x="43542" y="1780274"/>
            <a:ext cx="6037943" cy="33074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3" r="2271"/>
          <a:stretch/>
        </p:blipFill>
        <p:spPr>
          <a:xfrm>
            <a:off x="5892800" y="1780274"/>
            <a:ext cx="6299200" cy="330743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111577" y="5319247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882813" y="5312066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3" name="Rectangle 2"/>
          <p:cNvSpPr/>
          <p:nvPr/>
        </p:nvSpPr>
        <p:spPr>
          <a:xfrm>
            <a:off x="863950" y="1291582"/>
            <a:ext cx="114872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percentage = 100*(Sigmay(x1,x2) – sigmay_theoretical)/(sigmay_theoretical)</a:t>
            </a:r>
          </a:p>
        </p:txBody>
      </p:sp>
      <p:sp>
        <p:nvSpPr>
          <p:cNvPr id="10" name="Rectangle 9"/>
          <p:cNvSpPr/>
          <p:nvPr/>
        </p:nvSpPr>
        <p:spPr>
          <a:xfrm>
            <a:off x="1453739" y="5905756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sigmay_theoretical = 3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7433626" y="590287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sigmay_theoretical = 2</a:t>
            </a:r>
            <a:endParaRPr lang="pt-BR" dirty="0"/>
          </a:p>
        </p:txBody>
      </p:sp>
      <p:grpSp>
        <p:nvGrpSpPr>
          <p:cNvPr id="12" name="Group 11"/>
          <p:cNvGrpSpPr/>
          <p:nvPr/>
        </p:nvGrpSpPr>
        <p:grpSpPr>
          <a:xfrm>
            <a:off x="6607587" y="5450425"/>
            <a:ext cx="821968" cy="778166"/>
            <a:chOff x="10389150" y="1768494"/>
            <a:chExt cx="1436319" cy="1359778"/>
          </a:xfrm>
        </p:grpSpPr>
        <p:grpSp>
          <p:nvGrpSpPr>
            <p:cNvPr id="13" name="Group 12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27" name="Picture 26"/>
              <p:cNvPicPr>
                <a:picLocks noChangeAspect="1"/>
              </p:cNvPicPr>
              <p:nvPr/>
            </p:nvPicPr>
            <p:blipFill rotWithShape="1">
              <a:blip r:embed="rId5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8" name="Straight Connector 27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4" name="Straight Arrow Connector 13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/>
          <p:cNvGrpSpPr/>
          <p:nvPr/>
        </p:nvGrpSpPr>
        <p:grpSpPr>
          <a:xfrm>
            <a:off x="347019" y="5450425"/>
            <a:ext cx="805645" cy="778166"/>
            <a:chOff x="8409304" y="955693"/>
            <a:chExt cx="3782696" cy="3653673"/>
          </a:xfrm>
        </p:grpSpPr>
        <p:grpSp>
          <p:nvGrpSpPr>
            <p:cNvPr id="31" name="Group 30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39" name="Picture 38"/>
              <p:cNvPicPr>
                <a:picLocks noChangeAspect="1"/>
              </p:cNvPicPr>
              <p:nvPr/>
            </p:nvPicPr>
            <p:blipFill rotWithShape="1">
              <a:blip r:embed="rId5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40" name="Straight Connector 39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31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70314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5971" y="190954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Matlab Plots – points X1, X2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71" y="1516517"/>
            <a:ext cx="10058400" cy="479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219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9385" y="689356"/>
            <a:ext cx="3261157" cy="2462876"/>
          </a:xfrm>
          <a:prstGeom prst="rect">
            <a:avLst/>
          </a:prstGeom>
        </p:spPr>
      </p:pic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28755" y="350802"/>
            <a:ext cx="6764672" cy="67710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efined </a:t>
            </a:r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rgbClr val="21212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esh Region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9990129" y="2880090"/>
            <a:ext cx="122697" cy="544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1319985"/>
            <a:ext cx="5630839" cy="4215266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59551" y="3566503"/>
            <a:ext cx="3261156" cy="247334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828755" y="5669204"/>
            <a:ext cx="231883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radius_int1=2.0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radius_ext1=3.0</a:t>
            </a:r>
          </a:p>
        </p:txBody>
      </p:sp>
      <p:sp>
        <p:nvSpPr>
          <p:cNvPr id="17" name="Rectangle 16"/>
          <p:cNvSpPr/>
          <p:nvPr/>
        </p:nvSpPr>
        <p:spPr>
          <a:xfrm>
            <a:off x="838200" y="6269457"/>
            <a:ext cx="1078250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cyl4,xcenter1,ycenter1,radius_int1,angle_int1,radius_ext1,angle_ext1,-depth1</a:t>
            </a:r>
          </a:p>
        </p:txBody>
      </p:sp>
    </p:spTree>
    <p:extLst>
      <p:ext uri="{BB962C8B-B14F-4D97-AF65-F5344CB8AC3E}">
        <p14:creationId xmlns:p14="http://schemas.microsoft.com/office/powerpoint/2010/main" val="903125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62343"/>
            <a:ext cx="10515600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Two Circular Holes in a Plate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5743073"/>
            <a:ext cx="10515600" cy="433889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Varying the hole distance</a:t>
            </a:r>
            <a:endParaRPr lang="pt-BR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6234" y="1629000"/>
            <a:ext cx="4754309" cy="360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090" t="3197" r="14799" b="4830"/>
          <a:stretch/>
        </p:blipFill>
        <p:spPr>
          <a:xfrm>
            <a:off x="7473732" y="2076683"/>
            <a:ext cx="2275590" cy="2160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7603527" y="1879561"/>
            <a:ext cx="2088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5193" y="15656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724552" y="294476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92332" y="3506571"/>
            <a:ext cx="684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92332" y="317420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995814" y="317420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21986" y="3197077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691527" y="1756642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6027" y="1762953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27877" y="2134294"/>
            <a:ext cx="0" cy="20880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18660" y="4234375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18660" y="2126995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1" idx="1"/>
          </p:cNvCxnSpPr>
          <p:nvPr/>
        </p:nvCxnSpPr>
        <p:spPr>
          <a:xfrm flipV="1">
            <a:off x="9089150" y="2389427"/>
            <a:ext cx="915244" cy="8076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04394" y="2204761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 = 2 mm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6358" y="4913832"/>
            <a:ext cx="45961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plate_thickness = depth = 1.5 mm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“through hole”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4159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4748"/>
          <a:stretch/>
        </p:blipFill>
        <p:spPr>
          <a:xfrm>
            <a:off x="6050507" y="1861373"/>
            <a:ext cx="6141493" cy="3377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29" r="7445"/>
          <a:stretch/>
        </p:blipFill>
        <p:spPr>
          <a:xfrm>
            <a:off x="45493" y="1861373"/>
            <a:ext cx="6005015" cy="337773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201770" y="5423776"/>
            <a:ext cx="18389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dirty="0"/>
          </a:p>
        </p:txBody>
      </p:sp>
      <p:sp>
        <p:nvSpPr>
          <p:cNvPr id="7" name="Rectangle 6"/>
          <p:cNvSpPr/>
          <p:nvPr/>
        </p:nvSpPr>
        <p:spPr>
          <a:xfrm>
            <a:off x="2335305" y="5273145"/>
            <a:ext cx="14253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</p:txBody>
      </p:sp>
      <p:sp>
        <p:nvSpPr>
          <p:cNvPr id="8" name="Rectangle 7"/>
          <p:cNvSpPr/>
          <p:nvPr/>
        </p:nvSpPr>
        <p:spPr>
          <a:xfrm>
            <a:off x="1817315" y="1492040"/>
            <a:ext cx="3355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 Refined Mesh Region</a:t>
            </a: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9" name="Rectangle 8"/>
          <p:cNvSpPr/>
          <p:nvPr/>
        </p:nvSpPr>
        <p:spPr>
          <a:xfrm>
            <a:off x="7650338" y="1492040"/>
            <a:ext cx="29418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Refined Mesh Region</a:t>
            </a:r>
            <a:r>
              <a:rPr lang="pt-BR" alt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sp>
        <p:nvSpPr>
          <p:cNvPr id="10" name="Rectangle 9"/>
          <p:cNvSpPr/>
          <p:nvPr/>
        </p:nvSpPr>
        <p:spPr>
          <a:xfrm>
            <a:off x="2053783" y="183372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549970" y="277952"/>
            <a:ext cx="1407796" cy="1359778"/>
            <a:chOff x="8409304" y="955693"/>
            <a:chExt cx="3782696" cy="3653673"/>
          </a:xfrm>
        </p:grpSpPr>
        <p:grpSp>
          <p:nvGrpSpPr>
            <p:cNvPr id="12" name="Group 11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20" name="Picture 19"/>
              <p:cNvPicPr>
                <a:picLocks noChangeAspect="1"/>
              </p:cNvPicPr>
              <p:nvPr/>
            </p:nvPicPr>
            <p:blipFill rotWithShape="1">
              <a:blip r:embed="rId5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1" name="Straight Connector 20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726754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Load Comparison, X1, X2</a:t>
            </a:r>
          </a:p>
        </p:txBody>
      </p:sp>
      <p:sp>
        <p:nvSpPr>
          <p:cNvPr id="4" name="Rectangle 3"/>
          <p:cNvSpPr/>
          <p:nvPr/>
        </p:nvSpPr>
        <p:spPr>
          <a:xfrm>
            <a:off x="9649570" y="699376"/>
            <a:ext cx="18389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dirty="0"/>
          </a:p>
        </p:txBody>
      </p:sp>
      <p:sp>
        <p:nvSpPr>
          <p:cNvPr id="5" name="Rectangle 4"/>
          <p:cNvSpPr/>
          <p:nvPr/>
        </p:nvSpPr>
        <p:spPr>
          <a:xfrm>
            <a:off x="1602758" y="5471647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6" name="Rectangle 5"/>
          <p:cNvSpPr/>
          <p:nvPr/>
        </p:nvSpPr>
        <p:spPr>
          <a:xfrm>
            <a:off x="8373994" y="5464466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7" name="Rectangle 6"/>
          <p:cNvSpPr/>
          <p:nvPr/>
        </p:nvSpPr>
        <p:spPr>
          <a:xfrm>
            <a:off x="1944920" y="6058156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sigmay_theoretical = 3</a:t>
            </a:r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7924807" y="605527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sigmay_theoretical = 2</a:t>
            </a:r>
            <a:endParaRPr lang="pt-BR" dirty="0"/>
          </a:p>
        </p:txBody>
      </p:sp>
      <p:grpSp>
        <p:nvGrpSpPr>
          <p:cNvPr id="9" name="Group 8"/>
          <p:cNvGrpSpPr/>
          <p:nvPr/>
        </p:nvGrpSpPr>
        <p:grpSpPr>
          <a:xfrm>
            <a:off x="7098768" y="5602825"/>
            <a:ext cx="821968" cy="778166"/>
            <a:chOff x="10389150" y="1768494"/>
            <a:chExt cx="1436319" cy="1359778"/>
          </a:xfrm>
        </p:grpSpPr>
        <p:grpSp>
          <p:nvGrpSpPr>
            <p:cNvPr id="10" name="Group 9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24" name="Picture 23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5" name="Straight Connector 2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38200" y="5602825"/>
            <a:ext cx="805645" cy="778166"/>
            <a:chOff x="8409304" y="955693"/>
            <a:chExt cx="3782696" cy="3653673"/>
          </a:xfrm>
        </p:grpSpPr>
        <p:grpSp>
          <p:nvGrpSpPr>
            <p:cNvPr id="28" name="Group 27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36" name="Picture 35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37" name="Straight Connector 36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Straight Arrow Connector 28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Picture 3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03"/>
          <a:stretch/>
        </p:blipFill>
        <p:spPr>
          <a:xfrm>
            <a:off x="5609091" y="1968181"/>
            <a:ext cx="6354309" cy="3211424"/>
          </a:xfrm>
          <a:prstGeom prst="rect">
            <a:avLst/>
          </a:prstGeom>
        </p:spPr>
      </p:pic>
      <p:pic>
        <p:nvPicPr>
          <p:cNvPr id="39" name="Picture 3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5264"/>
          <a:stretch/>
        </p:blipFill>
        <p:spPr>
          <a:xfrm>
            <a:off x="278855" y="1955327"/>
            <a:ext cx="5817145" cy="322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78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100" y="-29845"/>
            <a:ext cx="8762558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Why X1 &gt; X2 for diff &gt; 7.0 mm?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4748"/>
          <a:stretch/>
        </p:blipFill>
        <p:spPr>
          <a:xfrm>
            <a:off x="317058" y="1438131"/>
            <a:ext cx="7022432" cy="3862241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339490" y="743766"/>
            <a:ext cx="4876475" cy="4556606"/>
            <a:chOff x="8078991" y="365125"/>
            <a:chExt cx="3274809" cy="306000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387824" y="643579"/>
              <a:ext cx="2657144" cy="2503091"/>
            </a:xfrm>
            <a:prstGeom prst="rect">
              <a:avLst/>
            </a:prstGeom>
          </p:spPr>
        </p:pic>
        <p:cxnSp>
          <p:nvCxnSpPr>
            <p:cNvPr id="7" name="Straight Connector 6"/>
            <p:cNvCxnSpPr/>
            <p:nvPr/>
          </p:nvCxnSpPr>
          <p:spPr>
            <a:xfrm>
              <a:off x="9716396" y="365125"/>
              <a:ext cx="0" cy="306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78991" y="1895124"/>
              <a:ext cx="327480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TextBox 8"/>
          <p:cNvSpPr txBox="1"/>
          <p:nvPr/>
        </p:nvSpPr>
        <p:spPr>
          <a:xfrm>
            <a:off x="8834782" y="34727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sp>
        <p:nvSpPr>
          <p:cNvPr id="11" name="Oval 10"/>
          <p:cNvSpPr/>
          <p:nvPr/>
        </p:nvSpPr>
        <p:spPr>
          <a:xfrm>
            <a:off x="8955820" y="3400711"/>
            <a:ext cx="72000" cy="72000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Oval 11"/>
          <p:cNvSpPr/>
          <p:nvPr/>
        </p:nvSpPr>
        <p:spPr>
          <a:xfrm>
            <a:off x="9269814" y="3411373"/>
            <a:ext cx="72000" cy="720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9284068" y="3041398"/>
            <a:ext cx="21746" cy="329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8991820" y="3049206"/>
            <a:ext cx="12239" cy="3155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61180" y="3472711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318" y="3851353"/>
            <a:ext cx="3643708" cy="276436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5646" y="5377385"/>
            <a:ext cx="647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6.5 !mm, minimum, duo the refined mesh region (cylinder)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final = 20 !mm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incr = 0.5 !mm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5646" y="6023716"/>
            <a:ext cx="2694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*do,diff,inicial,final,incr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*enddo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7520" y="252552"/>
            <a:ext cx="1407796" cy="1359778"/>
            <a:chOff x="8409304" y="955693"/>
            <a:chExt cx="3782696" cy="3653673"/>
          </a:xfrm>
        </p:grpSpPr>
        <p:grpSp>
          <p:nvGrpSpPr>
            <p:cNvPr id="26" name="Group 25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35" name="Straight Connector 3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Picture 36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1" t="2898" r="6691"/>
          <a:stretch/>
        </p:blipFill>
        <p:spPr>
          <a:xfrm>
            <a:off x="330221" y="1473200"/>
            <a:ext cx="6845300" cy="37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556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70100" y="-29845"/>
            <a:ext cx="8762558" cy="1325563"/>
          </a:xfrm>
        </p:spPr>
        <p:txBody>
          <a:bodyPr>
            <a:normAutofit/>
          </a:bodyPr>
          <a:lstStyle/>
          <a:p>
            <a:r>
              <a:rPr lang="pt-BR" sz="3200" dirty="0">
                <a:latin typeface="Courier New" panose="02070309020205020404" pitchFamily="49" charset="0"/>
                <a:cs typeface="Courier New" panose="02070309020205020404" pitchFamily="49" charset="0"/>
              </a:rPr>
              <a:t>Why X1 &gt; X2 for diff &gt; 7.0 mm?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99" r="4748"/>
          <a:stretch/>
        </p:blipFill>
        <p:spPr>
          <a:xfrm>
            <a:off x="317058" y="1438131"/>
            <a:ext cx="7022432" cy="3862241"/>
          </a:xfrm>
          <a:prstGeom prst="rect">
            <a:avLst/>
          </a:prstGeom>
        </p:spPr>
      </p:pic>
      <p:grpSp>
        <p:nvGrpSpPr>
          <p:cNvPr id="3" name="Grupo 2"/>
          <p:cNvGrpSpPr/>
          <p:nvPr/>
        </p:nvGrpSpPr>
        <p:grpSpPr>
          <a:xfrm>
            <a:off x="7339490" y="743766"/>
            <a:ext cx="4876475" cy="4556606"/>
            <a:chOff x="7339490" y="743766"/>
            <a:chExt cx="4876475" cy="4556606"/>
          </a:xfrm>
        </p:grpSpPr>
        <p:grpSp>
          <p:nvGrpSpPr>
            <p:cNvPr id="5" name="Group 4"/>
            <p:cNvGrpSpPr/>
            <p:nvPr/>
          </p:nvGrpSpPr>
          <p:grpSpPr>
            <a:xfrm>
              <a:off x="7339490" y="743766"/>
              <a:ext cx="4876475" cy="4556606"/>
              <a:chOff x="8078991" y="365125"/>
              <a:chExt cx="3274809" cy="3060000"/>
            </a:xfrm>
          </p:grpSpPr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87824" y="643579"/>
                <a:ext cx="2657144" cy="2503091"/>
              </a:xfrm>
              <a:prstGeom prst="rect">
                <a:avLst/>
              </a:prstGeom>
            </p:spPr>
          </p:pic>
          <p:cxnSp>
            <p:nvCxnSpPr>
              <p:cNvPr id="7" name="Straight Connector 6"/>
              <p:cNvCxnSpPr/>
              <p:nvPr/>
            </p:nvCxnSpPr>
            <p:spPr>
              <a:xfrm>
                <a:off x="9716396" y="365125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078991" y="1895124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TextBox 8"/>
            <p:cNvSpPr txBox="1"/>
            <p:nvPr/>
          </p:nvSpPr>
          <p:spPr>
            <a:xfrm>
              <a:off x="8834782" y="3472711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  <p:sp>
          <p:nvSpPr>
            <p:cNvPr id="11" name="Oval 10"/>
            <p:cNvSpPr/>
            <p:nvPr/>
          </p:nvSpPr>
          <p:spPr>
            <a:xfrm>
              <a:off x="8955820" y="3400711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9269814" y="3411373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9284068" y="3041398"/>
              <a:ext cx="21746" cy="32920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H="1">
              <a:off x="8991820" y="3049206"/>
              <a:ext cx="12239" cy="315563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/>
            <p:cNvSpPr txBox="1"/>
            <p:nvPr/>
          </p:nvSpPr>
          <p:spPr>
            <a:xfrm>
              <a:off x="9161180" y="3472711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2318" y="3851353"/>
            <a:ext cx="3643708" cy="2764367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565646" y="5377385"/>
            <a:ext cx="6477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6.5 !mm, minimum, duo the refined mesh region (cylinder)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final = 20 !mm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incr = 0.5 !mm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565646" y="6023716"/>
            <a:ext cx="26949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*do,diff,inicial,final,incr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*enddo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37520" y="252552"/>
            <a:ext cx="1407796" cy="1359778"/>
            <a:chOff x="8409304" y="955693"/>
            <a:chExt cx="3782696" cy="3653673"/>
          </a:xfrm>
        </p:grpSpPr>
        <p:grpSp>
          <p:nvGrpSpPr>
            <p:cNvPr id="26" name="Group 25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34" name="Picture 33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35" name="Straight Connector 3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Connector 3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7" name="Straight Arrow Connector 26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37607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64731" y="265114"/>
            <a:ext cx="7779374" cy="67710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 Finer Mesh Region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4209" y="446350"/>
            <a:ext cx="3497233" cy="26315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7504" y="3326675"/>
            <a:ext cx="3570642" cy="2693988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28755" y="5489264"/>
            <a:ext cx="1838965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esize,0.25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b="1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825" y="1024051"/>
            <a:ext cx="5876845" cy="4450191"/>
          </a:xfrm>
          <a:prstGeom prst="rect">
            <a:avLst/>
          </a:prstGeom>
        </p:spPr>
      </p:pic>
      <p:cxnSp>
        <p:nvCxnSpPr>
          <p:cNvPr id="14" name="Straight Connector 13"/>
          <p:cNvCxnSpPr/>
          <p:nvPr/>
        </p:nvCxnSpPr>
        <p:spPr>
          <a:xfrm flipH="1">
            <a:off x="3138715" y="5590864"/>
            <a:ext cx="0" cy="90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334248" y="5505176"/>
            <a:ext cx="44582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!Cost, just uniaxial simulation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~12h proccessing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166 GB files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195541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4543" y="145143"/>
            <a:ext cx="10515600" cy="940512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Results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r="6891"/>
          <a:stretch/>
        </p:blipFill>
        <p:spPr>
          <a:xfrm>
            <a:off x="116114" y="1300082"/>
            <a:ext cx="3925224" cy="2142868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5264"/>
          <a:stretch/>
        </p:blipFill>
        <p:spPr>
          <a:xfrm>
            <a:off x="4210956" y="1268985"/>
            <a:ext cx="3917044" cy="217396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r="6379"/>
          <a:stretch/>
        </p:blipFill>
        <p:spPr>
          <a:xfrm>
            <a:off x="8109856" y="1295305"/>
            <a:ext cx="3922487" cy="218583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65"/>
          <a:stretch/>
        </p:blipFill>
        <p:spPr>
          <a:xfrm>
            <a:off x="167640" y="3947065"/>
            <a:ext cx="4136684" cy="212132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730" y="3926501"/>
            <a:ext cx="4537495" cy="2162451"/>
          </a:xfrm>
          <a:prstGeom prst="rect">
            <a:avLst/>
          </a:prstGeom>
        </p:spPr>
      </p:pic>
      <p:sp>
        <p:nvSpPr>
          <p:cNvPr id="24" name="Rectangle 23"/>
          <p:cNvSpPr/>
          <p:nvPr/>
        </p:nvSpPr>
        <p:spPr>
          <a:xfrm>
            <a:off x="335115" y="344161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25" name="Rectangle 24"/>
          <p:cNvSpPr/>
          <p:nvPr/>
        </p:nvSpPr>
        <p:spPr>
          <a:xfrm>
            <a:off x="424543" y="6166903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26" name="Rectangle 25"/>
          <p:cNvSpPr/>
          <p:nvPr/>
        </p:nvSpPr>
        <p:spPr>
          <a:xfrm>
            <a:off x="1885362" y="1741889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</p:txBody>
      </p:sp>
      <p:sp>
        <p:nvSpPr>
          <p:cNvPr id="27" name="Rectangle 26"/>
          <p:cNvSpPr/>
          <p:nvPr/>
        </p:nvSpPr>
        <p:spPr>
          <a:xfrm>
            <a:off x="5810586" y="1569207"/>
            <a:ext cx="203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sz="1200" dirty="0"/>
          </a:p>
        </p:txBody>
      </p:sp>
      <p:sp>
        <p:nvSpPr>
          <p:cNvPr id="28" name="Rectangle 27"/>
          <p:cNvSpPr/>
          <p:nvPr/>
        </p:nvSpPr>
        <p:spPr>
          <a:xfrm>
            <a:off x="9864408" y="1553990"/>
            <a:ext cx="203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esize,0.25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sz="1200" dirty="0"/>
          </a:p>
        </p:txBody>
      </p:sp>
      <p:sp>
        <p:nvSpPr>
          <p:cNvPr id="29" name="Rectangle 28"/>
          <p:cNvSpPr/>
          <p:nvPr/>
        </p:nvSpPr>
        <p:spPr>
          <a:xfrm>
            <a:off x="1885876" y="4450176"/>
            <a:ext cx="102143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</p:txBody>
      </p:sp>
      <p:sp>
        <p:nvSpPr>
          <p:cNvPr id="30" name="Rectangle 29"/>
          <p:cNvSpPr/>
          <p:nvPr/>
        </p:nvSpPr>
        <p:spPr>
          <a:xfrm>
            <a:off x="5823732" y="4265509"/>
            <a:ext cx="2032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sz="1200" dirty="0"/>
          </a:p>
        </p:txBody>
      </p:sp>
      <p:sp>
        <p:nvSpPr>
          <p:cNvPr id="3" name="TextBox 2"/>
          <p:cNvSpPr txBox="1"/>
          <p:nvPr/>
        </p:nvSpPr>
        <p:spPr>
          <a:xfrm>
            <a:off x="8131765" y="380878"/>
            <a:ext cx="28501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Asked this mesh with 0.5 thickness ring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082971" y="972457"/>
            <a:ext cx="1026885" cy="464457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36690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11" r="6891"/>
          <a:stretch/>
        </p:blipFill>
        <p:spPr>
          <a:xfrm>
            <a:off x="1902443" y="1305236"/>
            <a:ext cx="9463314" cy="516623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3783" y="183372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9970" y="277952"/>
            <a:ext cx="1407796" cy="1359778"/>
            <a:chOff x="8409304" y="955693"/>
            <a:chExt cx="3782696" cy="3653673"/>
          </a:xfrm>
        </p:grpSpPr>
        <p:grpSp>
          <p:nvGrpSpPr>
            <p:cNvPr id="7" name="Group 6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549970" y="2175482"/>
            <a:ext cx="129554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!mesh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</p:txBody>
      </p:sp>
    </p:spTree>
    <p:extLst>
      <p:ext uri="{BB962C8B-B14F-4D97-AF65-F5344CB8AC3E}">
        <p14:creationId xmlns:p14="http://schemas.microsoft.com/office/powerpoint/2010/main" val="38316199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5264"/>
          <a:stretch/>
        </p:blipFill>
        <p:spPr>
          <a:xfrm>
            <a:off x="2226715" y="1305236"/>
            <a:ext cx="9292563" cy="5166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3783" y="183372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9970" y="277952"/>
            <a:ext cx="1407796" cy="1359778"/>
            <a:chOff x="8409304" y="955693"/>
            <a:chExt cx="3782696" cy="3653673"/>
          </a:xfrm>
        </p:grpSpPr>
        <p:grpSp>
          <p:nvGrpSpPr>
            <p:cNvPr id="7" name="Group 6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Rectangle 19"/>
          <p:cNvSpPr/>
          <p:nvPr/>
        </p:nvSpPr>
        <p:spPr>
          <a:xfrm>
            <a:off x="549970" y="2175482"/>
            <a:ext cx="203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esize,0.5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4601687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67" r="5264"/>
          <a:stretch/>
        </p:blipFill>
        <p:spPr>
          <a:xfrm>
            <a:off x="2226715" y="1305236"/>
            <a:ext cx="9292563" cy="516623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3783" y="183372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9970" y="277952"/>
            <a:ext cx="1407796" cy="1359778"/>
            <a:chOff x="8409304" y="955693"/>
            <a:chExt cx="3782696" cy="3653673"/>
          </a:xfrm>
        </p:grpSpPr>
        <p:grpSp>
          <p:nvGrpSpPr>
            <p:cNvPr id="7" name="Group 6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3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r="6379"/>
          <a:stretch/>
        </p:blipFill>
        <p:spPr>
          <a:xfrm>
            <a:off x="2133014" y="1305235"/>
            <a:ext cx="9260700" cy="5166237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549970" y="2175482"/>
            <a:ext cx="20320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!coarse mesh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esize,0.25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!fine mesh</a:t>
            </a:r>
          </a:p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esize,0.2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0469656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57" y="143797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Result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645" y="3390625"/>
            <a:ext cx="5909355" cy="34673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8514" y="1598791"/>
            <a:ext cx="3696366" cy="215909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8457" y="551543"/>
            <a:ext cx="4688114" cy="2564217"/>
          </a:xfrm>
          <a:prstGeom prst="rect">
            <a:avLst/>
          </a:prstGeom>
        </p:spPr>
      </p:pic>
      <p:grpSp>
        <p:nvGrpSpPr>
          <p:cNvPr id="42" name="Group 41"/>
          <p:cNvGrpSpPr/>
          <p:nvPr/>
        </p:nvGrpSpPr>
        <p:grpSpPr>
          <a:xfrm>
            <a:off x="1538514" y="3887314"/>
            <a:ext cx="3696366" cy="2428050"/>
            <a:chOff x="1538514" y="3887314"/>
            <a:chExt cx="3696366" cy="242805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/>
            <a:srcRect b="17124"/>
            <a:stretch/>
          </p:blipFill>
          <p:spPr>
            <a:xfrm>
              <a:off x="1538514" y="3887314"/>
              <a:ext cx="3696366" cy="1789374"/>
            </a:xfrm>
            <a:prstGeom prst="rect">
              <a:avLst/>
            </a:prstGeom>
          </p:spPr>
        </p:pic>
        <p:sp>
          <p:nvSpPr>
            <p:cNvPr id="11" name="Oval 10"/>
            <p:cNvSpPr/>
            <p:nvPr/>
          </p:nvSpPr>
          <p:spPr>
            <a:xfrm>
              <a:off x="1934307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2982072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Oval 13"/>
            <p:cNvSpPr/>
            <p:nvPr/>
          </p:nvSpPr>
          <p:spPr>
            <a:xfrm>
              <a:off x="3701209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Oval 14"/>
            <p:cNvSpPr/>
            <p:nvPr/>
          </p:nvSpPr>
          <p:spPr>
            <a:xfrm>
              <a:off x="4748974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4784974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3701209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4615697" y="5616932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31932" y="5616931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31" name="Straight Arrow Connector 30"/>
            <p:cNvCxnSpPr/>
            <p:nvPr/>
          </p:nvCxnSpPr>
          <p:spPr>
            <a:xfrm>
              <a:off x="3701209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784974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/>
                <p:cNvSpPr txBox="1"/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𝜋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34" name="TextBox 3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7" name="TextBox 36"/>
                <p:cNvSpPr txBox="1"/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=0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37" name="TextBox 3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8" name="Straight Arrow Connector 37"/>
            <p:cNvCxnSpPr/>
            <p:nvPr/>
          </p:nvCxnSpPr>
          <p:spPr>
            <a:xfrm>
              <a:off x="3007933" y="4913390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2838656" y="5597389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960168" y="4909385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1790891" y="5593385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51756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3770" y="349581"/>
            <a:ext cx="10515600" cy="86191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Simulation Goal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3770" y="1332231"/>
            <a:ext cx="3331265" cy="252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035" y="1332231"/>
            <a:ext cx="3367763" cy="252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2798" y="1309688"/>
            <a:ext cx="3361541" cy="25200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34" y="3874774"/>
            <a:ext cx="3327514" cy="252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09008" y="3874774"/>
            <a:ext cx="3339815" cy="2520000"/>
          </a:xfrm>
          <a:prstGeom prst="rect">
            <a:avLst/>
          </a:prstGeom>
        </p:spPr>
      </p:pic>
      <p:cxnSp>
        <p:nvCxnSpPr>
          <p:cNvPr id="25" name="Straight Arrow Connector 24"/>
          <p:cNvCxnSpPr/>
          <p:nvPr/>
        </p:nvCxnSpPr>
        <p:spPr>
          <a:xfrm>
            <a:off x="5186291" y="5467141"/>
            <a:ext cx="755869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186291" y="513477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942160" y="513477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5215945" y="5157647"/>
            <a:ext cx="7360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</a:p>
        </p:txBody>
      </p:sp>
      <p:sp>
        <p:nvSpPr>
          <p:cNvPr id="33" name="Rectangle 32"/>
          <p:cNvSpPr/>
          <p:nvPr/>
        </p:nvSpPr>
        <p:spPr>
          <a:xfrm>
            <a:off x="7510449" y="4013124"/>
            <a:ext cx="3373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4.5 !mm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final = 20 !mm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incr = 0.5 !mm</a:t>
            </a:r>
          </a:p>
        </p:txBody>
      </p:sp>
      <p:sp>
        <p:nvSpPr>
          <p:cNvPr id="34" name="Rectangle 33"/>
          <p:cNvSpPr/>
          <p:nvPr/>
        </p:nvSpPr>
        <p:spPr>
          <a:xfrm>
            <a:off x="7510449" y="5134774"/>
            <a:ext cx="3906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*do,diff,inicial,final,incr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*enddo</a:t>
            </a:r>
          </a:p>
        </p:txBody>
      </p:sp>
    </p:spTree>
    <p:extLst>
      <p:ext uri="{BB962C8B-B14F-4D97-AF65-F5344CB8AC3E}">
        <p14:creationId xmlns:p14="http://schemas.microsoft.com/office/powerpoint/2010/main" val="28379750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57" y="143797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Result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457" y="551543"/>
            <a:ext cx="4688114" cy="2564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04" y="1185414"/>
            <a:ext cx="4104396" cy="5377518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85314" y="3523506"/>
            <a:ext cx="3696366" cy="2428050"/>
            <a:chOff x="1538514" y="3887314"/>
            <a:chExt cx="3696366" cy="2428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b="17124"/>
            <a:stretch/>
          </p:blipFill>
          <p:spPr>
            <a:xfrm>
              <a:off x="1538514" y="3887314"/>
              <a:ext cx="3696366" cy="1789374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934307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/>
            <p:nvPr/>
          </p:nvSpPr>
          <p:spPr>
            <a:xfrm>
              <a:off x="2982072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3701209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4748974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784974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701209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15697" y="5616932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1932" y="5616931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701209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784974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𝜋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=0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3007933" y="4913390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38656" y="5597389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960168" y="4909385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790891" y="5593385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77619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257" y="143797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 Result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8457" y="551543"/>
            <a:ext cx="4688114" cy="25642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14528"/>
          <a:stretch/>
        </p:blipFill>
        <p:spPr>
          <a:xfrm>
            <a:off x="632704" y="1185414"/>
            <a:ext cx="4104396" cy="4596261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7685314" y="3523506"/>
            <a:ext cx="3696366" cy="2428050"/>
            <a:chOff x="1538514" y="3887314"/>
            <a:chExt cx="3696366" cy="242805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5"/>
            <a:srcRect b="17124"/>
            <a:stretch/>
          </p:blipFill>
          <p:spPr>
            <a:xfrm>
              <a:off x="1538514" y="3887314"/>
              <a:ext cx="3696366" cy="1789374"/>
            </a:xfrm>
            <a:prstGeom prst="rect">
              <a:avLst/>
            </a:prstGeom>
          </p:spPr>
        </p:pic>
        <p:sp>
          <p:nvSpPr>
            <p:cNvPr id="10" name="Oval 9"/>
            <p:cNvSpPr/>
            <p:nvPr/>
          </p:nvSpPr>
          <p:spPr>
            <a:xfrm>
              <a:off x="1934307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/>
            <p:cNvSpPr/>
            <p:nvPr/>
          </p:nvSpPr>
          <p:spPr>
            <a:xfrm>
              <a:off x="2982072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/>
            <p:cNvSpPr/>
            <p:nvPr/>
          </p:nvSpPr>
          <p:spPr>
            <a:xfrm>
              <a:off x="3701209" y="4829462"/>
              <a:ext cx="72000" cy="720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Oval 12"/>
            <p:cNvSpPr/>
            <p:nvPr/>
          </p:nvSpPr>
          <p:spPr>
            <a:xfrm>
              <a:off x="4748974" y="4829462"/>
              <a:ext cx="72000" cy="72000"/>
            </a:xfrm>
            <a:prstGeom prst="ellipse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4784974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3701209" y="4932932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/>
            <p:cNvSpPr txBox="1"/>
            <p:nvPr/>
          </p:nvSpPr>
          <p:spPr>
            <a:xfrm>
              <a:off x="4615697" y="5616932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531932" y="5616931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3701209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4784974" y="5863152"/>
              <a:ext cx="0" cy="180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/>
                <p:cNvSpPr txBox="1"/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𝜋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0" name="TextBox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409655" y="6069143"/>
                  <a:ext cx="583108" cy="246221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/>
                <p:cNvSpPr txBox="1"/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t-BR" sz="1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𝜃</m:t>
                        </m:r>
                        <m:r>
                          <a:rPr lang="pt-BR" sz="1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Courier New" panose="02070309020205020404" pitchFamily="49" charset="0"/>
                          </a:rPr>
                          <m:t>=0</m:t>
                        </m:r>
                      </m:oMath>
                    </m:oMathPara>
                  </a14:m>
                  <a:endParaRPr lang="pt-BR" sz="1000" dirty="0">
                    <a:latin typeface="Courier New" panose="02070309020205020404" pitchFamily="49" charset="0"/>
                    <a:cs typeface="Courier New" panose="02070309020205020404" pitchFamily="49" charset="0"/>
                  </a:endParaRPr>
                </a:p>
              </p:txBody>
            </p:sp>
          </mc:Choice>
          <mc:Fallback xmlns="">
            <p:sp>
              <p:nvSpPr>
                <p:cNvPr id="21" name="TextBox 2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93420" y="6067725"/>
                  <a:ext cx="575542" cy="24622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t-BR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Straight Arrow Connector 21"/>
            <p:cNvCxnSpPr/>
            <p:nvPr/>
          </p:nvCxnSpPr>
          <p:spPr>
            <a:xfrm>
              <a:off x="3007933" y="4913390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2838656" y="5597389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X2</a:t>
              </a:r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960168" y="4909385"/>
              <a:ext cx="0" cy="684000"/>
            </a:xfrm>
            <a:prstGeom prst="straightConnector1">
              <a:avLst/>
            </a:prstGeom>
            <a:ln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1790891" y="5593385"/>
              <a:ext cx="338554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0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X1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591035" y="2129869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X1</a:t>
            </a: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2375480" y="2259493"/>
            <a:ext cx="288000" cy="0"/>
          </a:xfrm>
          <a:prstGeom prst="straightConnector1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591035" y="2473516"/>
            <a:ext cx="33855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X2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2375480" y="2603140"/>
            <a:ext cx="288000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 flipH="1">
            <a:off x="1457325" y="2933700"/>
            <a:ext cx="0" cy="3240000"/>
          </a:xfrm>
          <a:prstGeom prst="line">
            <a:avLst/>
          </a:prstGeom>
          <a:ln w="12700">
            <a:solidFill>
              <a:srgbClr val="7030A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/>
              <p:cNvSpPr txBox="1"/>
              <p:nvPr/>
            </p:nvSpPr>
            <p:spPr>
              <a:xfrm>
                <a:off x="483889" y="6173700"/>
                <a:ext cx="462318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𝜆</m:t>
                      </m:r>
                      <m:r>
                        <a:rPr lang="pt-BR" sz="1400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≃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1.75   →   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𝑏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=2 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𝑚𝑚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 →   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𝑑𝑖𝑓𝑓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=2∗</m:t>
                      </m:r>
                      <m:r>
                        <a:rPr lang="pt-BR" sz="140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𝜆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∗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𝑏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=7 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𝑚𝑚</m:t>
                      </m:r>
                      <m:r>
                        <a:rPr lang="pt-BR" sz="1400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</m:oMath>
                  </m:oMathPara>
                </a14:m>
                <a:endParaRPr lang="pt-BR" sz="1400" dirty="0">
                  <a:solidFill>
                    <a:srgbClr val="7030A0"/>
                  </a:solidFill>
                  <a:latin typeface="Courier New" panose="02070309020205020404" pitchFamily="49" charset="0"/>
                  <a:cs typeface="Courier New" panose="02070309020205020404" pitchFamily="49" charset="0"/>
                </a:endParaRPr>
              </a:p>
            </p:txBody>
          </p:sp>
        </mc:Choice>
        <mc:Fallback xmlns=""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889" y="6173700"/>
                <a:ext cx="4623189" cy="307777"/>
              </a:xfrm>
              <a:prstGeom prst="rect">
                <a:avLst/>
              </a:prstGeom>
              <a:blipFill>
                <a:blip r:embed="rId8"/>
                <a:stretch>
                  <a:fillRect b="-6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0" r="6379"/>
          <a:stretch/>
        </p:blipFill>
        <p:spPr>
          <a:xfrm>
            <a:off x="4562635" y="3829050"/>
            <a:ext cx="3088104" cy="1722751"/>
          </a:xfrm>
          <a:prstGeom prst="rect">
            <a:avLst/>
          </a:prstGeom>
        </p:spPr>
      </p:pic>
      <p:cxnSp>
        <p:nvCxnSpPr>
          <p:cNvPr id="34" name="Straight Connector 33"/>
          <p:cNvCxnSpPr/>
          <p:nvPr/>
        </p:nvCxnSpPr>
        <p:spPr>
          <a:xfrm flipV="1">
            <a:off x="4946650" y="4569124"/>
            <a:ext cx="906" cy="906674"/>
          </a:xfrm>
          <a:prstGeom prst="line">
            <a:avLst/>
          </a:prstGeom>
          <a:ln w="12700">
            <a:solidFill>
              <a:srgbClr val="7030A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Rectangle 36"/>
              <p:cNvSpPr/>
              <p:nvPr/>
            </p:nvSpPr>
            <p:spPr>
              <a:xfrm>
                <a:off x="4593902" y="5475798"/>
                <a:ext cx="8603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7 </m:t>
                      </m:r>
                      <m:r>
                        <a:rPr lang="pt-B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𝑚𝑚</m:t>
                      </m:r>
                      <m:r>
                        <a:rPr lang="pt-BR" i="1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ourier New" panose="02070309020205020404" pitchFamily="49" charset="0"/>
                        </a:rPr>
                        <m:t>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7" name="Rectangle 3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93902" y="5475798"/>
                <a:ext cx="860300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41168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317" y="3913402"/>
            <a:ext cx="5593328" cy="23626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967" y="303519"/>
            <a:ext cx="10515600" cy="1325563"/>
          </a:xfrm>
        </p:spPr>
        <p:txBody>
          <a:bodyPr/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How to explain the physical phenomena ?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b="7117"/>
          <a:stretch/>
        </p:blipFill>
        <p:spPr>
          <a:xfrm>
            <a:off x="6282645" y="3618329"/>
            <a:ext cx="5909355" cy="32206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2817" y="1702851"/>
            <a:ext cx="3010085" cy="1646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5092" y="1994417"/>
            <a:ext cx="8467725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098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imation_load_defor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25485" y="1142531"/>
            <a:ext cx="9074603" cy="548324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3783" y="183372"/>
            <a:ext cx="8640507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549970" y="277952"/>
            <a:ext cx="1407796" cy="1359778"/>
            <a:chOff x="8409304" y="955693"/>
            <a:chExt cx="3782696" cy="3653673"/>
          </a:xfrm>
        </p:grpSpPr>
        <p:grpSp>
          <p:nvGrpSpPr>
            <p:cNvPr id="7" name="Group 6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15" name="Picture 14"/>
              <p:cNvPicPr>
                <a:picLocks noChangeAspect="1"/>
              </p:cNvPicPr>
              <p:nvPr/>
            </p:nvPicPr>
            <p:blipFill rotWithShape="1">
              <a:blip r:embed="rId6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16" name="Straight Connector 15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" name="Straight Arrow Connector 7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0934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8454" y="1189793"/>
            <a:ext cx="6342297" cy="4801013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04364" y="4771959"/>
            <a:ext cx="3046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radius_int1=2.0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radius_ext1=2.5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ring_thickness = 0.5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898" y="235686"/>
            <a:ext cx="11189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varying_hole_distance_with_refined_mesh_region_and_different_ring_thickness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364" y="1639832"/>
            <a:ext cx="3429227" cy="260659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2471729" y="4001612"/>
            <a:ext cx="122697" cy="544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1791" y="4296025"/>
            <a:ext cx="2864261" cy="2152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76576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335" y="712739"/>
            <a:ext cx="11269322" cy="5370664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19155" y="136725"/>
            <a:ext cx="9316974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4400" dirty="0">
                <a:latin typeface="Courier New" panose="02070309020205020404" pitchFamily="49" charset="0"/>
                <a:cs typeface="Courier New" panose="02070309020205020404" pitchFamily="49" charset="0"/>
              </a:rPr>
              <a:t>Results for uniaxial (only)</a:t>
            </a:r>
            <a:endParaRPr lang="pt-BR" dirty="0"/>
          </a:p>
        </p:txBody>
      </p:sp>
      <p:sp>
        <p:nvSpPr>
          <p:cNvPr id="11" name="Rectangle 10"/>
          <p:cNvSpPr/>
          <p:nvPr/>
        </p:nvSpPr>
        <p:spPr>
          <a:xfrm>
            <a:off x="574335" y="5903893"/>
            <a:ext cx="111890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varying_hole_distance_with_refined_mesh_region_and_different_ring_thickness</a:t>
            </a:r>
          </a:p>
        </p:txBody>
      </p:sp>
      <p:sp>
        <p:nvSpPr>
          <p:cNvPr id="6" name="Oval 5">
            <a:hlinkClick r:id="rId4" action="ppaction://hlinksldjump"/>
          </p:cNvPr>
          <p:cNvSpPr/>
          <p:nvPr/>
        </p:nvSpPr>
        <p:spPr>
          <a:xfrm>
            <a:off x="11403408" y="5255886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79280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205468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 Hole</a:t>
            </a:r>
          </a:p>
        </p:txBody>
      </p:sp>
      <p:sp>
        <p:nvSpPr>
          <p:cNvPr id="4" name="Rectangle 3"/>
          <p:cNvSpPr/>
          <p:nvPr/>
        </p:nvSpPr>
        <p:spPr>
          <a:xfrm>
            <a:off x="610926" y="5237555"/>
            <a:ext cx="12875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</a:p>
        </p:txBody>
      </p:sp>
      <p:sp>
        <p:nvSpPr>
          <p:cNvPr id="7" name="Rectangle 6"/>
          <p:cNvSpPr/>
          <p:nvPr/>
        </p:nvSpPr>
        <p:spPr>
          <a:xfrm>
            <a:off x="3117200" y="4902619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898458" y="5138117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898458" y="5630199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5771" y="1531031"/>
            <a:ext cx="3927097" cy="2935791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260" y="1554230"/>
            <a:ext cx="3892530" cy="291259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6829" y="1554231"/>
            <a:ext cx="3899438" cy="29340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6597194" y="5244202"/>
            <a:ext cx="114967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2021829" y="5572033"/>
            <a:ext cx="97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7746868" y="5144787"/>
            <a:ext cx="972000" cy="36000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 flipV="1">
            <a:off x="7746868" y="5636869"/>
            <a:ext cx="972000" cy="36000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7870239" y="5578703"/>
            <a:ext cx="972000" cy="0"/>
          </a:xfrm>
          <a:prstGeom prst="straightConnector1">
            <a:avLst/>
          </a:prstGeom>
          <a:ln>
            <a:solidFill>
              <a:schemeClr val="accent5">
                <a:lumMod val="50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8965610" y="4902619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r>
              <a:rPr lang="pt-BR" dirty="0">
                <a:solidFill>
                  <a:schemeClr val="accent5">
                    <a:lumMod val="50000"/>
                  </a:schemeClr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</p:spTree>
    <p:extLst>
      <p:ext uri="{BB962C8B-B14F-4D97-AF65-F5344CB8AC3E}">
        <p14:creationId xmlns:p14="http://schemas.microsoft.com/office/powerpoint/2010/main" val="329270188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228" y="868249"/>
            <a:ext cx="11148976" cy="53133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9228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 Hole</a:t>
            </a:r>
          </a:p>
        </p:txBody>
      </p:sp>
      <p:sp>
        <p:nvSpPr>
          <p:cNvPr id="5" name="Rectangle 4"/>
          <p:cNvSpPr/>
          <p:nvPr/>
        </p:nvSpPr>
        <p:spPr>
          <a:xfrm>
            <a:off x="1475204" y="6181559"/>
            <a:ext cx="954114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center_hole_uniaxial-black_and_biaxial-blue_three_geometries</a:t>
            </a:r>
          </a:p>
        </p:txBody>
      </p:sp>
    </p:spTree>
    <p:extLst>
      <p:ext uri="{BB962C8B-B14F-4D97-AF65-F5344CB8AC3E}">
        <p14:creationId xmlns:p14="http://schemas.microsoft.com/office/powerpoint/2010/main" val="10522705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417" y="2102076"/>
            <a:ext cx="2201970" cy="219000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785" y="208565"/>
            <a:ext cx="10976429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1.5 mm plate and two Circular Holes with 1 mm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1989"/>
            <a:ext cx="10515600" cy="433889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Varying the hole distance</a:t>
            </a:r>
            <a:endParaRPr lang="pt-BR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7603527" y="1879561"/>
            <a:ext cx="2088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8215193" y="1565698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sp>
        <p:nvSpPr>
          <p:cNvPr id="10" name="TextBox 9"/>
          <p:cNvSpPr txBox="1"/>
          <p:nvPr/>
        </p:nvSpPr>
        <p:spPr>
          <a:xfrm rot="16200000">
            <a:off x="6724552" y="2944764"/>
            <a:ext cx="873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60 mm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8292332" y="3506571"/>
            <a:ext cx="684000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8292332" y="317420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8995814" y="3174204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8321986" y="3197077"/>
            <a:ext cx="67839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9691527" y="1756642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596027" y="1762953"/>
            <a:ext cx="0" cy="36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7327877" y="2134294"/>
            <a:ext cx="0" cy="208800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218660" y="4234375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7218660" y="2126995"/>
            <a:ext cx="360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21" idx="1"/>
          </p:cNvCxnSpPr>
          <p:nvPr/>
        </p:nvCxnSpPr>
        <p:spPr>
          <a:xfrm flipV="1">
            <a:off x="9089150" y="2389427"/>
            <a:ext cx="915244" cy="8076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0004394" y="2204761"/>
            <a:ext cx="1976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 = 2 mm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6986358" y="4913832"/>
            <a:ext cx="34932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plate_thickness = 1.5 mm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depth = 1.0 mm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“cylindrical hole”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522" y="1879561"/>
            <a:ext cx="4746674" cy="358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93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96685" y="263943"/>
            <a:ext cx="10976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1.5 mm plate and two Circular Holes with 1 mm depth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7" r="6804"/>
          <a:stretch/>
        </p:blipFill>
        <p:spPr>
          <a:xfrm>
            <a:off x="6071224" y="2070847"/>
            <a:ext cx="6120776" cy="3381264"/>
          </a:xfrm>
          <a:prstGeom prst="rect">
            <a:avLst/>
          </a:prstGeom>
        </p:spPr>
      </p:pic>
      <p:pic>
        <p:nvPicPr>
          <p:cNvPr id="43" name="Picture 4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02" r="7360"/>
          <a:stretch/>
        </p:blipFill>
        <p:spPr>
          <a:xfrm>
            <a:off x="0" y="2070847"/>
            <a:ext cx="6090172" cy="338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21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Types of Loads for simulation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1785343" y="1905887"/>
            <a:ext cx="3661084" cy="3605395"/>
            <a:chOff x="693275" y="1723985"/>
            <a:chExt cx="3062251" cy="3015671"/>
          </a:xfrm>
        </p:grpSpPr>
        <p:grpSp>
          <p:nvGrpSpPr>
            <p:cNvPr id="14" name="Group 13"/>
            <p:cNvGrpSpPr/>
            <p:nvPr/>
          </p:nvGrpSpPr>
          <p:grpSpPr>
            <a:xfrm>
              <a:off x="693275" y="1823605"/>
              <a:ext cx="3062251" cy="2861385"/>
              <a:chOff x="8078991" y="365125"/>
              <a:chExt cx="3274809" cy="3060000"/>
            </a:xfrm>
          </p:grpSpPr>
          <p:pic>
            <p:nvPicPr>
              <p:cNvPr id="4" name="Picture 3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7824" y="643579"/>
                <a:ext cx="2657144" cy="2503091"/>
              </a:xfrm>
              <a:prstGeom prst="rect">
                <a:avLst/>
              </a:prstGeom>
            </p:spPr>
          </p:pic>
          <p:cxnSp>
            <p:nvCxnSpPr>
              <p:cNvPr id="6" name="Straight Connector 5"/>
              <p:cNvCxnSpPr/>
              <p:nvPr/>
            </p:nvCxnSpPr>
            <p:spPr>
              <a:xfrm>
                <a:off x="9716396" y="365125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Straight Connector 7"/>
              <p:cNvCxnSpPr/>
              <p:nvPr/>
            </p:nvCxnSpPr>
            <p:spPr>
              <a:xfrm>
                <a:off x="8078991" y="1895124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" name="Straight Arrow Connector 8"/>
            <p:cNvCxnSpPr/>
            <p:nvPr/>
          </p:nvCxnSpPr>
          <p:spPr>
            <a:xfrm flipH="1">
              <a:off x="1042816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flipH="1">
              <a:off x="3404669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2122085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 flipH="1">
              <a:off x="2332674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 flipH="1">
              <a:off x="2544648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 flipH="1">
              <a:off x="2755237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 flipH="1">
              <a:off x="2971368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 flipH="1">
              <a:off x="3181957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 flipH="1">
              <a:off x="1273061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 flipH="1">
              <a:off x="1483650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 flipH="1">
              <a:off x="1699781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 flipH="1">
              <a:off x="1910370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Group 10"/>
            <p:cNvGrpSpPr/>
            <p:nvPr/>
          </p:nvGrpSpPr>
          <p:grpSpPr>
            <a:xfrm rot="10800000">
              <a:off x="1042816" y="1723985"/>
              <a:ext cx="2361853" cy="360000"/>
              <a:chOff x="1195216" y="4532056"/>
              <a:chExt cx="2361853" cy="360000"/>
            </a:xfrm>
          </p:grpSpPr>
          <p:cxnSp>
            <p:nvCxnSpPr>
              <p:cNvPr id="41" name="Straight Arrow Connector 40"/>
              <p:cNvCxnSpPr/>
              <p:nvPr/>
            </p:nvCxnSpPr>
            <p:spPr>
              <a:xfrm flipH="1">
                <a:off x="1195216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/>
              <p:cNvCxnSpPr/>
              <p:nvPr/>
            </p:nvCxnSpPr>
            <p:spPr>
              <a:xfrm flipH="1">
                <a:off x="3557069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 flipH="1">
                <a:off x="2274485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/>
              <p:cNvCxnSpPr/>
              <p:nvPr/>
            </p:nvCxnSpPr>
            <p:spPr>
              <a:xfrm flipH="1">
                <a:off x="2485074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 flipH="1">
                <a:off x="2697048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907637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/>
              <p:cNvCxnSpPr/>
              <p:nvPr/>
            </p:nvCxnSpPr>
            <p:spPr>
              <a:xfrm flipH="1">
                <a:off x="3123768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/>
              <p:cNvCxnSpPr/>
              <p:nvPr/>
            </p:nvCxnSpPr>
            <p:spPr>
              <a:xfrm flipH="1">
                <a:off x="3334357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Arrow Connector 48"/>
              <p:cNvCxnSpPr/>
              <p:nvPr/>
            </p:nvCxnSpPr>
            <p:spPr>
              <a:xfrm flipH="1">
                <a:off x="1425461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Arrow Connector 49"/>
              <p:cNvCxnSpPr/>
              <p:nvPr/>
            </p:nvCxnSpPr>
            <p:spPr>
              <a:xfrm flipH="1">
                <a:off x="1636050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/>
              <p:cNvCxnSpPr/>
              <p:nvPr/>
            </p:nvCxnSpPr>
            <p:spPr>
              <a:xfrm flipH="1">
                <a:off x="1852181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51"/>
              <p:cNvCxnSpPr/>
              <p:nvPr/>
            </p:nvCxnSpPr>
            <p:spPr>
              <a:xfrm flipH="1">
                <a:off x="2062770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9" name="Group 158"/>
          <p:cNvGrpSpPr/>
          <p:nvPr/>
        </p:nvGrpSpPr>
        <p:grpSpPr>
          <a:xfrm>
            <a:off x="6644078" y="1905887"/>
            <a:ext cx="3847572" cy="3605395"/>
            <a:chOff x="4973705" y="1723985"/>
            <a:chExt cx="3218236" cy="3015671"/>
          </a:xfrm>
        </p:grpSpPr>
        <p:grpSp>
          <p:nvGrpSpPr>
            <p:cNvPr id="70" name="Group 69"/>
            <p:cNvGrpSpPr/>
            <p:nvPr/>
          </p:nvGrpSpPr>
          <p:grpSpPr>
            <a:xfrm>
              <a:off x="5058475" y="1823605"/>
              <a:ext cx="3062251" cy="2861385"/>
              <a:chOff x="8078991" y="365125"/>
              <a:chExt cx="3274809" cy="3060000"/>
            </a:xfrm>
          </p:grpSpPr>
          <p:pic>
            <p:nvPicPr>
              <p:cNvPr id="71" name="Picture 70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387824" y="643579"/>
                <a:ext cx="2657144" cy="2503091"/>
              </a:xfrm>
              <a:prstGeom prst="rect">
                <a:avLst/>
              </a:prstGeom>
            </p:spPr>
          </p:pic>
          <p:cxnSp>
            <p:nvCxnSpPr>
              <p:cNvPr id="72" name="Straight Connector 71"/>
              <p:cNvCxnSpPr/>
              <p:nvPr/>
            </p:nvCxnSpPr>
            <p:spPr>
              <a:xfrm>
                <a:off x="9716396" y="365125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>
                <a:off x="8078991" y="1895124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4" name="Straight Arrow Connector 73"/>
            <p:cNvCxnSpPr/>
            <p:nvPr/>
          </p:nvCxnSpPr>
          <p:spPr>
            <a:xfrm flipH="1">
              <a:off x="5408016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/>
            <p:cNvCxnSpPr/>
            <p:nvPr/>
          </p:nvCxnSpPr>
          <p:spPr>
            <a:xfrm flipH="1">
              <a:off x="7769869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 flipH="1">
              <a:off x="6487285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 flipH="1">
              <a:off x="6697874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6909848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 flipH="1">
              <a:off x="7120437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Arrow Connector 79"/>
            <p:cNvCxnSpPr/>
            <p:nvPr/>
          </p:nvCxnSpPr>
          <p:spPr>
            <a:xfrm flipH="1">
              <a:off x="7336568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/>
            <p:cNvCxnSpPr/>
            <p:nvPr/>
          </p:nvCxnSpPr>
          <p:spPr>
            <a:xfrm flipH="1">
              <a:off x="7547157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 flipH="1">
              <a:off x="5638261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 flipH="1">
              <a:off x="5848850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 flipH="1">
              <a:off x="6064981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 flipH="1">
              <a:off x="6275570" y="4379656"/>
              <a:ext cx="0" cy="36000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6" name="Group 85"/>
            <p:cNvGrpSpPr/>
            <p:nvPr/>
          </p:nvGrpSpPr>
          <p:grpSpPr>
            <a:xfrm rot="10800000">
              <a:off x="5408016" y="1723985"/>
              <a:ext cx="2361853" cy="360000"/>
              <a:chOff x="1195216" y="4532056"/>
              <a:chExt cx="2361853" cy="360000"/>
            </a:xfrm>
          </p:grpSpPr>
          <p:cxnSp>
            <p:nvCxnSpPr>
              <p:cNvPr id="87" name="Straight Arrow Connector 86"/>
              <p:cNvCxnSpPr/>
              <p:nvPr/>
            </p:nvCxnSpPr>
            <p:spPr>
              <a:xfrm flipH="1">
                <a:off x="1195216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H="1">
                <a:off x="3557069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Arrow Connector 88"/>
              <p:cNvCxnSpPr/>
              <p:nvPr/>
            </p:nvCxnSpPr>
            <p:spPr>
              <a:xfrm flipH="1">
                <a:off x="2274485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H="1">
                <a:off x="2485074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Arrow Connector 90"/>
              <p:cNvCxnSpPr/>
              <p:nvPr/>
            </p:nvCxnSpPr>
            <p:spPr>
              <a:xfrm flipH="1">
                <a:off x="2697048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>
                <a:off x="2907637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Straight Arrow Connector 92"/>
              <p:cNvCxnSpPr/>
              <p:nvPr/>
            </p:nvCxnSpPr>
            <p:spPr>
              <a:xfrm flipH="1">
                <a:off x="3123768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Straight Arrow Connector 93"/>
              <p:cNvCxnSpPr/>
              <p:nvPr/>
            </p:nvCxnSpPr>
            <p:spPr>
              <a:xfrm flipH="1">
                <a:off x="3334357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Straight Arrow Connector 94"/>
              <p:cNvCxnSpPr/>
              <p:nvPr/>
            </p:nvCxnSpPr>
            <p:spPr>
              <a:xfrm flipH="1">
                <a:off x="1425461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6" name="Straight Arrow Connector 95"/>
              <p:cNvCxnSpPr/>
              <p:nvPr/>
            </p:nvCxnSpPr>
            <p:spPr>
              <a:xfrm flipH="1">
                <a:off x="1636050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7" name="Straight Arrow Connector 96"/>
              <p:cNvCxnSpPr/>
              <p:nvPr/>
            </p:nvCxnSpPr>
            <p:spPr>
              <a:xfrm flipH="1">
                <a:off x="1852181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Straight Arrow Connector 97"/>
              <p:cNvCxnSpPr/>
              <p:nvPr/>
            </p:nvCxnSpPr>
            <p:spPr>
              <a:xfrm flipH="1">
                <a:off x="2062770" y="45320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3" name="Group 122"/>
            <p:cNvGrpSpPr/>
            <p:nvPr/>
          </p:nvGrpSpPr>
          <p:grpSpPr>
            <a:xfrm rot="16200000">
              <a:off x="6910340" y="3046937"/>
              <a:ext cx="2203201" cy="360000"/>
              <a:chOff x="3915766" y="3490656"/>
              <a:chExt cx="2139141" cy="360000"/>
            </a:xfrm>
          </p:grpSpPr>
          <p:cxnSp>
            <p:nvCxnSpPr>
              <p:cNvPr id="124" name="Straight Arrow Connector 123"/>
              <p:cNvCxnSpPr/>
              <p:nvPr/>
            </p:nvCxnSpPr>
            <p:spPr>
              <a:xfrm flipH="1">
                <a:off x="3915766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Arrow Connector 124"/>
              <p:cNvCxnSpPr/>
              <p:nvPr/>
            </p:nvCxnSpPr>
            <p:spPr>
              <a:xfrm flipH="1">
                <a:off x="4995035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 flipH="1">
                <a:off x="5205624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5417598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5628187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5844318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Arrow Connector 129"/>
              <p:cNvCxnSpPr/>
              <p:nvPr/>
            </p:nvCxnSpPr>
            <p:spPr>
              <a:xfrm flipH="1">
                <a:off x="6054907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/>
              <p:cNvCxnSpPr/>
              <p:nvPr/>
            </p:nvCxnSpPr>
            <p:spPr>
              <a:xfrm flipH="1">
                <a:off x="4146011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/>
              <p:cNvCxnSpPr/>
              <p:nvPr/>
            </p:nvCxnSpPr>
            <p:spPr>
              <a:xfrm flipH="1">
                <a:off x="4356600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Arrow Connector 132"/>
              <p:cNvCxnSpPr/>
              <p:nvPr/>
            </p:nvCxnSpPr>
            <p:spPr>
              <a:xfrm flipH="1">
                <a:off x="4572731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Arrow Connector 133"/>
              <p:cNvCxnSpPr/>
              <p:nvPr/>
            </p:nvCxnSpPr>
            <p:spPr>
              <a:xfrm flipH="1">
                <a:off x="4783320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47" name="Group 146"/>
            <p:cNvGrpSpPr/>
            <p:nvPr/>
          </p:nvGrpSpPr>
          <p:grpSpPr>
            <a:xfrm rot="5400000">
              <a:off x="4052107" y="3052789"/>
              <a:ext cx="2203195" cy="360000"/>
              <a:chOff x="3915766" y="3490656"/>
              <a:chExt cx="2139141" cy="360000"/>
            </a:xfrm>
          </p:grpSpPr>
          <p:cxnSp>
            <p:nvCxnSpPr>
              <p:cNvPr id="148" name="Straight Arrow Connector 147"/>
              <p:cNvCxnSpPr/>
              <p:nvPr/>
            </p:nvCxnSpPr>
            <p:spPr>
              <a:xfrm flipH="1">
                <a:off x="3915766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Arrow Connector 148"/>
              <p:cNvCxnSpPr/>
              <p:nvPr/>
            </p:nvCxnSpPr>
            <p:spPr>
              <a:xfrm flipH="1">
                <a:off x="4995035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Arrow Connector 149"/>
              <p:cNvCxnSpPr/>
              <p:nvPr/>
            </p:nvCxnSpPr>
            <p:spPr>
              <a:xfrm flipH="1">
                <a:off x="5205624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Arrow Connector 150"/>
              <p:cNvCxnSpPr/>
              <p:nvPr/>
            </p:nvCxnSpPr>
            <p:spPr>
              <a:xfrm flipH="1">
                <a:off x="5417598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Arrow Connector 151"/>
              <p:cNvCxnSpPr/>
              <p:nvPr/>
            </p:nvCxnSpPr>
            <p:spPr>
              <a:xfrm flipH="1">
                <a:off x="5628187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Arrow Connector 152"/>
              <p:cNvCxnSpPr/>
              <p:nvPr/>
            </p:nvCxnSpPr>
            <p:spPr>
              <a:xfrm flipH="1">
                <a:off x="5844318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Arrow Connector 153"/>
              <p:cNvCxnSpPr/>
              <p:nvPr/>
            </p:nvCxnSpPr>
            <p:spPr>
              <a:xfrm flipH="1">
                <a:off x="6054907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Arrow Connector 154"/>
              <p:cNvCxnSpPr/>
              <p:nvPr/>
            </p:nvCxnSpPr>
            <p:spPr>
              <a:xfrm flipH="1">
                <a:off x="4146011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Arrow Connector 155"/>
              <p:cNvCxnSpPr/>
              <p:nvPr/>
            </p:nvCxnSpPr>
            <p:spPr>
              <a:xfrm flipH="1">
                <a:off x="4356600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Arrow Connector 156"/>
              <p:cNvCxnSpPr/>
              <p:nvPr/>
            </p:nvCxnSpPr>
            <p:spPr>
              <a:xfrm flipH="1">
                <a:off x="4572731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Arrow Connector 157"/>
              <p:cNvCxnSpPr/>
              <p:nvPr/>
            </p:nvCxnSpPr>
            <p:spPr>
              <a:xfrm flipH="1">
                <a:off x="4783320" y="3490656"/>
                <a:ext cx="0" cy="360000"/>
              </a:xfrm>
              <a:prstGeom prst="straightConnector1">
                <a:avLst/>
              </a:prstGeom>
              <a:ln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72" name="Rectangle 171"/>
          <p:cNvSpPr/>
          <p:nvPr/>
        </p:nvSpPr>
        <p:spPr>
          <a:xfrm>
            <a:off x="2509421" y="5824514"/>
            <a:ext cx="24338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(a)  Uniaxial</a:t>
            </a:r>
          </a:p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Transverse load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7300093" y="5824514"/>
            <a:ext cx="25517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  Biaxial load</a:t>
            </a:r>
          </a:p>
        </p:txBody>
      </p:sp>
    </p:spTree>
    <p:extLst>
      <p:ext uri="{BB962C8B-B14F-4D97-AF65-F5344CB8AC3E}">
        <p14:creationId xmlns:p14="http://schemas.microsoft.com/office/powerpoint/2010/main" val="8391332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96685" y="263943"/>
            <a:ext cx="10976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1.5 mm plate and two Circular Holes with 1 mm depth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50" r="7435"/>
          <a:stretch/>
        </p:blipFill>
        <p:spPr>
          <a:xfrm>
            <a:off x="-31233" y="2026811"/>
            <a:ext cx="6179773" cy="347651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8" r="6985"/>
          <a:stretch/>
        </p:blipFill>
        <p:spPr>
          <a:xfrm>
            <a:off x="6067616" y="2026812"/>
            <a:ext cx="6123736" cy="3476515"/>
          </a:xfrm>
          <a:prstGeom prst="rect">
            <a:avLst/>
          </a:prstGeom>
        </p:spPr>
      </p:pic>
      <p:sp>
        <p:nvSpPr>
          <p:cNvPr id="5" name="Oval 4">
            <a:hlinkClick r:id="rId5" action="ppaction://hlinksldjump"/>
          </p:cNvPr>
          <p:cNvSpPr/>
          <p:nvPr/>
        </p:nvSpPr>
        <p:spPr>
          <a:xfrm>
            <a:off x="5491396" y="593041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hlinkClick r:id="rId6" action="ppaction://hlinksldjump"/>
          </p:cNvPr>
          <p:cNvSpPr/>
          <p:nvPr/>
        </p:nvSpPr>
        <p:spPr>
          <a:xfrm>
            <a:off x="10448024" y="593041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6241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7785" y="208565"/>
            <a:ext cx="10976429" cy="1325563"/>
          </a:xfrm>
        </p:spPr>
        <p:txBody>
          <a:bodyPr>
            <a:norm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14 mm plate and two Circular Holes with 1 mm depth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061989"/>
            <a:ext cx="10515600" cy="433889"/>
          </a:xfrm>
        </p:spPr>
        <p:txBody>
          <a:bodyPr>
            <a:normAutofit lnSpcReduction="10000"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Varying the hole distance</a:t>
            </a:r>
            <a:endParaRPr lang="pt-BR" dirty="0"/>
          </a:p>
        </p:txBody>
      </p:sp>
      <p:grpSp>
        <p:nvGrpSpPr>
          <p:cNvPr id="6" name="Group 5"/>
          <p:cNvGrpSpPr/>
          <p:nvPr/>
        </p:nvGrpSpPr>
        <p:grpSpPr>
          <a:xfrm>
            <a:off x="6558025" y="1751382"/>
            <a:ext cx="3326164" cy="1832329"/>
            <a:chOff x="6936269" y="1532268"/>
            <a:chExt cx="5009787" cy="2759809"/>
          </a:xfrm>
        </p:grpSpPr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8417" y="2102076"/>
              <a:ext cx="2201970" cy="2190001"/>
            </a:xfrm>
            <a:prstGeom prst="rect">
              <a:avLst/>
            </a:prstGeom>
          </p:spPr>
        </p:pic>
        <p:cxnSp>
          <p:nvCxnSpPr>
            <p:cNvPr id="8" name="Straight Arrow Connector 7"/>
            <p:cNvCxnSpPr/>
            <p:nvPr/>
          </p:nvCxnSpPr>
          <p:spPr>
            <a:xfrm>
              <a:off x="7603527" y="1879561"/>
              <a:ext cx="2088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124525" y="1532268"/>
              <a:ext cx="917957" cy="3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60 mm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 rot="16200000">
              <a:off x="6674306" y="3000060"/>
              <a:ext cx="917957" cy="3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60 mm</a:t>
              </a:r>
            </a:p>
          </p:txBody>
        </p:sp>
        <p:cxnSp>
          <p:nvCxnSpPr>
            <p:cNvPr id="11" name="Straight Arrow Connector 10"/>
            <p:cNvCxnSpPr/>
            <p:nvPr/>
          </p:nvCxnSpPr>
          <p:spPr>
            <a:xfrm>
              <a:off x="8292332" y="3506571"/>
              <a:ext cx="684000" cy="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8292332" y="3174204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8995814" y="3174204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13"/>
            <p:cNvSpPr/>
            <p:nvPr/>
          </p:nvSpPr>
          <p:spPr>
            <a:xfrm>
              <a:off x="8252488" y="3128005"/>
              <a:ext cx="789994" cy="394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diff</a:t>
              </a: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9691527" y="1756642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7596027" y="1762953"/>
              <a:ext cx="0" cy="360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7327877" y="2134294"/>
              <a:ext cx="0" cy="2088000"/>
            </a:xfrm>
            <a:prstGeom prst="straightConnector1">
              <a:avLst/>
            </a:prstGeom>
            <a:ln w="127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7218660" y="4234375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7218660" y="2126995"/>
              <a:ext cx="36000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21" idx="1"/>
            </p:cNvCxnSpPr>
            <p:nvPr/>
          </p:nvCxnSpPr>
          <p:spPr>
            <a:xfrm flipV="1">
              <a:off x="9089150" y="2389427"/>
              <a:ext cx="915244" cy="80765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0004392" y="2204760"/>
              <a:ext cx="1941664" cy="3940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pt-BR" sz="1100" dirty="0">
                  <a:latin typeface="Courier New" panose="02070309020205020404" pitchFamily="49" charset="0"/>
                  <a:cs typeface="Courier New" panose="02070309020205020404" pitchFamily="49" charset="0"/>
                </a:rPr>
                <a:t>radius = 2 mm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688831" y="3823161"/>
            <a:ext cx="335540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plate_thickness = 14 mm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depth = 1.0 mm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 </a:t>
            </a:r>
          </a:p>
          <a:p>
            <a:pPr lvl="0"/>
            <a:r>
              <a:rPr lang="pt-BR" altLang="pt-BR" dirty="0">
                <a:solidFill>
                  <a:srgbClr val="21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“cylindrical hole”</a:t>
            </a:r>
            <a:r>
              <a:rPr kumimoji="0" lang="pt-BR" altLang="pt-BR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031" y="1879561"/>
            <a:ext cx="5081317" cy="38287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4237" y="2388059"/>
            <a:ext cx="2124808" cy="231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34546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4" y="1693288"/>
            <a:ext cx="4069236" cy="306323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604364" y="4944435"/>
            <a:ext cx="30467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radius_int1=2.0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radius_ext1=2.5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ring_thickness = 0.5</a:t>
            </a:r>
          </a:p>
        </p:txBody>
      </p:sp>
      <p:sp>
        <p:nvSpPr>
          <p:cNvPr id="11" name="Rectangle 10"/>
          <p:cNvSpPr/>
          <p:nvPr/>
        </p:nvSpPr>
        <p:spPr>
          <a:xfrm>
            <a:off x="465898" y="235686"/>
            <a:ext cx="1136354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varying_hole_distance_plate_14_depth_1_refined_mesh_region_ring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2471729" y="4279044"/>
            <a:ext cx="122697" cy="5442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783" y="4214781"/>
            <a:ext cx="2124808" cy="2314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0774" y="1693288"/>
            <a:ext cx="4078665" cy="306323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65481" y="1693288"/>
            <a:ext cx="315096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size_refined= 0.2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esize,size_refined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size_coarse2= 0.5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esize,size_coarse2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size_coarse1=3.0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esize,size_coarse1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17216" y="4551186"/>
            <a:ext cx="2615423" cy="1969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1283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96685" y="263943"/>
            <a:ext cx="10976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14 mm plate and two Circular Holes with 1 mm depth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5" r="7791"/>
          <a:stretch/>
        </p:blipFill>
        <p:spPr>
          <a:xfrm>
            <a:off x="6071117" y="1988507"/>
            <a:ext cx="6027593" cy="354594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5" r="7247"/>
          <a:stretch/>
        </p:blipFill>
        <p:spPr>
          <a:xfrm>
            <a:off x="74128" y="1988507"/>
            <a:ext cx="5996989" cy="3515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3701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9" name="Rectangle 8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696685" y="263943"/>
            <a:ext cx="109764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 14 mm plate and two Circular Holes with 1 mm depth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5" r="7359"/>
          <a:stretch/>
        </p:blipFill>
        <p:spPr>
          <a:xfrm>
            <a:off x="6119659" y="1947290"/>
            <a:ext cx="6019650" cy="35654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5" r="8418"/>
          <a:stretch/>
        </p:blipFill>
        <p:spPr>
          <a:xfrm>
            <a:off x="48614" y="1919435"/>
            <a:ext cx="6019650" cy="362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3464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/>
          <p:cNvCxnSpPr/>
          <p:nvPr/>
        </p:nvCxnSpPr>
        <p:spPr>
          <a:xfrm>
            <a:off x="11133667" y="2548206"/>
            <a:ext cx="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769453" y="2485975"/>
            <a:ext cx="0" cy="720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085" y="143152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Identified Problem</a:t>
            </a:r>
          </a:p>
        </p:txBody>
      </p:sp>
      <p:sp>
        <p:nvSpPr>
          <p:cNvPr id="5" name="Rectangle 4"/>
          <p:cNvSpPr/>
          <p:nvPr/>
        </p:nvSpPr>
        <p:spPr>
          <a:xfrm>
            <a:off x="514085" y="1801618"/>
            <a:ext cx="280397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2433775" y="3808109"/>
            <a:ext cx="405839" cy="705834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7428317" y="4781313"/>
            <a:ext cx="441781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3218450" y="3303954"/>
            <a:ext cx="79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4136329" y="3106737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Finished simulation</a:t>
            </a:r>
            <a:endParaRPr lang="pt-BR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3450484" y="2412427"/>
            <a:ext cx="792000" cy="144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 flipV="1">
            <a:off x="3450484" y="2075933"/>
            <a:ext cx="792000" cy="144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4374910" y="2178874"/>
            <a:ext cx="32175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they need code repairs</a:t>
            </a:r>
            <a:endParaRPr lang="pt-BR" dirty="0"/>
          </a:p>
        </p:txBody>
      </p:sp>
      <p:cxnSp>
        <p:nvCxnSpPr>
          <p:cNvPr id="18" name="Straight Arrow Connector 17"/>
          <p:cNvCxnSpPr/>
          <p:nvPr/>
        </p:nvCxnSpPr>
        <p:spPr>
          <a:xfrm flipH="1">
            <a:off x="7533263" y="2178874"/>
            <a:ext cx="336835" cy="180213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3172571" y="4358342"/>
            <a:ext cx="41825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The problem was identified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 the </a:t>
            </a:r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code.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It was repaired.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050663" y="4223080"/>
            <a:ext cx="4166605" cy="10882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ctangle 27"/>
          <p:cNvSpPr/>
          <p:nvPr/>
        </p:nvSpPr>
        <p:spPr>
          <a:xfrm>
            <a:off x="8073621" y="1283860"/>
            <a:ext cx="3751102" cy="126434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ctangle 28"/>
          <p:cNvSpPr/>
          <p:nvPr/>
        </p:nvSpPr>
        <p:spPr>
          <a:xfrm>
            <a:off x="8073621" y="2779569"/>
            <a:ext cx="3751102" cy="126556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4" name="Rectangle 33"/>
          <p:cNvSpPr/>
          <p:nvPr/>
        </p:nvSpPr>
        <p:spPr>
          <a:xfrm>
            <a:off x="8073621" y="4187922"/>
            <a:ext cx="277329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! Section A3(y2/2)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!changing nodes sequence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asel,s,loc,y,y2/2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nsla,s,1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asel,s,loc,x,x2/4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nsla,u,1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asel,s,loc,x,x2/2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nsla,u,1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</p:txBody>
      </p:sp>
      <p:sp>
        <p:nvSpPr>
          <p:cNvPr id="35" name="Oval 34"/>
          <p:cNvSpPr/>
          <p:nvPr/>
        </p:nvSpPr>
        <p:spPr>
          <a:xfrm>
            <a:off x="9506853" y="5180051"/>
            <a:ext cx="607572" cy="408542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9" name="TextBox 38"/>
          <p:cNvSpPr txBox="1"/>
          <p:nvPr/>
        </p:nvSpPr>
        <p:spPr>
          <a:xfrm>
            <a:off x="8166687" y="1182814"/>
            <a:ext cx="3658036" cy="286232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pPr algn="just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* The coarse generation is coming before fine (ring) mesh generation;</a:t>
            </a:r>
          </a:p>
          <a:p>
            <a:pPr algn="just"/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just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* The node sequence change is not generic in one selection command (inside a loop):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 flipH="1" flipV="1">
            <a:off x="10238815" y="5460252"/>
            <a:ext cx="306482" cy="204271"/>
          </a:xfrm>
          <a:prstGeom prst="straightConnector1">
            <a:avLst/>
          </a:prstGeom>
          <a:ln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10607291" y="5588593"/>
            <a:ext cx="1043876" cy="307777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xcenter1</a:t>
            </a:r>
            <a:endParaRPr lang="pt-BR" dirty="0"/>
          </a:p>
        </p:txBody>
      </p:sp>
      <p:sp>
        <p:nvSpPr>
          <p:cNvPr id="25" name="Oval 24">
            <a:hlinkClick r:id="rId2" action="ppaction://hlinksldjump"/>
          </p:cNvPr>
          <p:cNvSpPr/>
          <p:nvPr/>
        </p:nvSpPr>
        <p:spPr>
          <a:xfrm>
            <a:off x="705785" y="6074691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86338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388156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Files -&gt; folders </a:t>
            </a:r>
          </a:p>
        </p:txBody>
      </p:sp>
      <p:sp>
        <p:nvSpPr>
          <p:cNvPr id="6" name="Rectangle 5"/>
          <p:cNvSpPr/>
          <p:nvPr/>
        </p:nvSpPr>
        <p:spPr>
          <a:xfrm>
            <a:off x="9646841" y="174171"/>
            <a:ext cx="2513830" cy="1331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7" name="Rectangle 6"/>
          <p:cNvSpPr/>
          <p:nvPr/>
        </p:nvSpPr>
        <p:spPr>
          <a:xfrm>
            <a:off x="547813" y="1116667"/>
            <a:ext cx="10956846" cy="526297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  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varying_hole_distance_with_refined_mesh_region_and_different_ring_thickness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C:\Manasses\varying_hole_distance_with_refined_mesh_region_and_different_ring_thickness\uniaxial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varying_hole_distance_plate_1.5_depth_1_refined_mesh_region_ring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C:\Manasses\varying_hole_distance_plate_1.5_depth_1_refined_mesh_region_ring\uniaxial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C:\Manasses\varying_hole_distance_plate_1.5_depth_1_refined_mesh_region_ring\biaxial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varying_hole_distance_plate_14_depth_1_refined_mesh_region_ring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C:\Manasses\varying_hole_distance_plate_14_depth_1_refined_mesh_region_ring\uniaxial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C:\Manasses\varying_hole_distance_plate_14_depth_1_refined_mesh_region_ring\biaxial</a:t>
            </a:r>
          </a:p>
        </p:txBody>
      </p:sp>
    </p:spTree>
    <p:extLst>
      <p:ext uri="{BB962C8B-B14F-4D97-AF65-F5344CB8AC3E}">
        <p14:creationId xmlns:p14="http://schemas.microsoft.com/office/powerpoint/2010/main" val="32485102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336097"/>
            <a:ext cx="110490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three_geometries_comparison_same_scale</a:t>
            </a:r>
          </a:p>
        </p:txBody>
      </p:sp>
      <p:sp>
        <p:nvSpPr>
          <p:cNvPr id="4" name="Rectangle 3"/>
          <p:cNvSpPr/>
          <p:nvPr/>
        </p:nvSpPr>
        <p:spPr>
          <a:xfrm>
            <a:off x="571500" y="1799771"/>
            <a:ext cx="2513830" cy="13311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</p:spTree>
    <p:extLst>
      <p:ext uri="{BB962C8B-B14F-4D97-AF65-F5344CB8AC3E}">
        <p14:creationId xmlns:p14="http://schemas.microsoft.com/office/powerpoint/2010/main" val="5732372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plate_1.5_depth_1.5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7" r="7798"/>
          <a:stretch/>
        </p:blipFill>
        <p:spPr>
          <a:xfrm>
            <a:off x="243840" y="2096934"/>
            <a:ext cx="5760000" cy="303325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6" name="Rectangle 5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</p:spTree>
    <p:extLst>
      <p:ext uri="{BB962C8B-B14F-4D97-AF65-F5344CB8AC3E}">
        <p14:creationId xmlns:p14="http://schemas.microsoft.com/office/powerpoint/2010/main" val="27023887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78" r="7622"/>
          <a:stretch/>
        </p:blipFill>
        <p:spPr>
          <a:xfrm>
            <a:off x="6175800" y="2095975"/>
            <a:ext cx="5764118" cy="303421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3" r="8101"/>
          <a:stretch/>
        </p:blipFill>
        <p:spPr>
          <a:xfrm>
            <a:off x="243840" y="2096934"/>
            <a:ext cx="5760000" cy="303325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7" name="Rectangle 6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</p:spTree>
    <p:extLst>
      <p:ext uri="{BB962C8B-B14F-4D97-AF65-F5344CB8AC3E}">
        <p14:creationId xmlns:p14="http://schemas.microsoft.com/office/powerpoint/2010/main" val="38428610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Symmetry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693275" y="1823605"/>
            <a:ext cx="3814231" cy="3564039"/>
            <a:chOff x="8078991" y="365125"/>
            <a:chExt cx="3274809" cy="30600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7824" y="643579"/>
              <a:ext cx="2657144" cy="2503091"/>
            </a:xfrm>
            <a:prstGeom prst="rect">
              <a:avLst/>
            </a:prstGeom>
          </p:spPr>
        </p:pic>
        <p:cxnSp>
          <p:nvCxnSpPr>
            <p:cNvPr id="6" name="Straight Connector 5"/>
            <p:cNvCxnSpPr/>
            <p:nvPr/>
          </p:nvCxnSpPr>
          <p:spPr>
            <a:xfrm>
              <a:off x="9716396" y="365125"/>
              <a:ext cx="0" cy="306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078991" y="1895124"/>
              <a:ext cx="327480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23"/>
          <p:cNvGrpSpPr/>
          <p:nvPr/>
        </p:nvGrpSpPr>
        <p:grpSpPr>
          <a:xfrm>
            <a:off x="5002563" y="1801095"/>
            <a:ext cx="3782696" cy="3534572"/>
            <a:chOff x="3164779" y="1280330"/>
            <a:chExt cx="3274809" cy="306000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 rotWithShape="1">
            <a:blip r:embed="rId2"/>
            <a:srcRect l="-1" r="49903" b="50025"/>
            <a:stretch/>
          </p:blipFill>
          <p:spPr>
            <a:xfrm>
              <a:off x="3471039" y="1559412"/>
              <a:ext cx="1331144" cy="1250917"/>
            </a:xfrm>
            <a:prstGeom prst="rect">
              <a:avLst/>
            </a:prstGeom>
          </p:spPr>
        </p:pic>
        <p:cxnSp>
          <p:nvCxnSpPr>
            <p:cNvPr id="17" name="Straight Connector 16"/>
            <p:cNvCxnSpPr/>
            <p:nvPr/>
          </p:nvCxnSpPr>
          <p:spPr>
            <a:xfrm>
              <a:off x="4802184" y="1280330"/>
              <a:ext cx="0" cy="306000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3164779" y="2810329"/>
              <a:ext cx="327480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1061" y="552236"/>
            <a:ext cx="2972590" cy="2244946"/>
          </a:xfrm>
          <a:prstGeom prst="rect">
            <a:avLst/>
          </a:prstGeom>
        </p:spPr>
      </p:pic>
      <p:grpSp>
        <p:nvGrpSpPr>
          <p:cNvPr id="12" name="Group 100"/>
          <p:cNvGrpSpPr/>
          <p:nvPr/>
        </p:nvGrpSpPr>
        <p:grpSpPr>
          <a:xfrm>
            <a:off x="9798684" y="3122108"/>
            <a:ext cx="1407796" cy="1359778"/>
            <a:chOff x="8409304" y="955693"/>
            <a:chExt cx="3782696" cy="3653673"/>
          </a:xfrm>
        </p:grpSpPr>
        <p:grpSp>
          <p:nvGrpSpPr>
            <p:cNvPr id="13" name="Group 89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27" name="Picture 90"/>
              <p:cNvPicPr>
                <a:picLocks noChangeAspect="1"/>
              </p:cNvPicPr>
              <p:nvPr/>
            </p:nvPicPr>
            <p:blipFill rotWithShape="1">
              <a:blip r:embed="rId2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8" name="Straight Connector 91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92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93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94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95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96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97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98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99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91"/>
          <p:cNvGrpSpPr/>
          <p:nvPr/>
        </p:nvGrpSpPr>
        <p:grpSpPr>
          <a:xfrm>
            <a:off x="9798684" y="4971112"/>
            <a:ext cx="1436319" cy="1359778"/>
            <a:chOff x="10389150" y="1768494"/>
            <a:chExt cx="1436319" cy="1359778"/>
          </a:xfrm>
        </p:grpSpPr>
        <p:grpSp>
          <p:nvGrpSpPr>
            <p:cNvPr id="31" name="Group 70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45" name="Picture 78"/>
              <p:cNvPicPr>
                <a:picLocks noChangeAspect="1"/>
              </p:cNvPicPr>
              <p:nvPr/>
            </p:nvPicPr>
            <p:blipFill rotWithShape="1">
              <a:blip r:embed="rId2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46" name="Straight Connector 79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80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2" name="Straight Arrow Connector 71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72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73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74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75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76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77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82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83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84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85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86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87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678087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906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plate_14_depth_1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72" r="7653"/>
          <a:stretch/>
        </p:blipFill>
        <p:spPr>
          <a:xfrm>
            <a:off x="6175800" y="2096685"/>
            <a:ext cx="5766588" cy="30326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6" r="7754"/>
          <a:stretch/>
        </p:blipFill>
        <p:spPr>
          <a:xfrm>
            <a:off x="243840" y="2097739"/>
            <a:ext cx="5760000" cy="303164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98663" y="5940633"/>
            <a:ext cx="40063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8" name="Rectangle 7"/>
          <p:cNvSpPr/>
          <p:nvPr/>
        </p:nvSpPr>
        <p:spPr>
          <a:xfrm>
            <a:off x="7969899" y="5933452"/>
            <a:ext cx="231917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</p:spTree>
    <p:extLst>
      <p:ext uri="{BB962C8B-B14F-4D97-AF65-F5344CB8AC3E}">
        <p14:creationId xmlns:p14="http://schemas.microsoft.com/office/powerpoint/2010/main" val="10429511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144" y="182437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Repairing the Code Problem</a:t>
            </a:r>
          </a:p>
        </p:txBody>
      </p:sp>
      <p:sp>
        <p:nvSpPr>
          <p:cNvPr id="3" name="Rectangle 2"/>
          <p:cNvSpPr/>
          <p:nvPr/>
        </p:nvSpPr>
        <p:spPr>
          <a:xfrm>
            <a:off x="348342" y="1356859"/>
            <a:ext cx="11509828" cy="48320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pt-BR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  -&gt;  changing name folder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varying_hole_distance_with_refined_mesh_region_and_different_ring_thickness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varying_hole_distance_plate_1.5_depth_1.5_refined_mesh_region_ring</a:t>
            </a:r>
          </a:p>
          <a:p>
            <a:pPr lvl="1">
              <a:lnSpc>
                <a:spcPct val="200000"/>
              </a:lnSpc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200000"/>
              </a:lnSpc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200000"/>
              </a:lnSpc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200000"/>
              </a:lnSpc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200000"/>
              </a:lnSpc>
            </a:pP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C:\Manasses\varying_hole_distance_plate_1.5_depth_1.5_refined_mesh_region_ring\uniaxial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C:\Manasses\</a:t>
            </a:r>
            <a:r>
              <a:rPr lang="pt-BR" sz="1400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varying_hole_distance_with_refined_mesh_region_and_different_ring_thickness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\uniaxial</a:t>
            </a:r>
          </a:p>
          <a:p>
            <a:pPr lvl="1">
              <a:lnSpc>
                <a:spcPct val="200000"/>
              </a:lnSpc>
            </a:pP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?</a:t>
            </a:r>
          </a:p>
        </p:txBody>
      </p:sp>
      <p:pic>
        <p:nvPicPr>
          <p:cNvPr id="4" name="Picture 3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/>
          <a:srcRect l="2518" t="2660" r="1375" b="3893"/>
          <a:stretch/>
        </p:blipFill>
        <p:spPr>
          <a:xfrm>
            <a:off x="5776685" y="3091340"/>
            <a:ext cx="6081485" cy="33245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03927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plate_1.5_depth_1.5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96" y="304800"/>
            <a:ext cx="4494179" cy="338465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272" y="1363703"/>
            <a:ext cx="6181953" cy="465151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88496" y="3994259"/>
            <a:ext cx="4450315" cy="25020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Rectangle 8"/>
          <p:cNvSpPr/>
          <p:nvPr/>
        </p:nvSpPr>
        <p:spPr>
          <a:xfrm>
            <a:off x="406529" y="6243989"/>
            <a:ext cx="6181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Comparison with the previous geometry code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/>
          <p:cNvCxnSpPr>
            <a:endCxn id="9" idx="3"/>
          </p:cNvCxnSpPr>
          <p:nvPr/>
        </p:nvCxnSpPr>
        <p:spPr>
          <a:xfrm flipH="1">
            <a:off x="6588482" y="6224586"/>
            <a:ext cx="596089" cy="204069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497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" y="927687"/>
            <a:ext cx="12188232" cy="5389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plate_1.5_depth_1.5</a:t>
            </a:r>
          </a:p>
        </p:txBody>
      </p:sp>
      <p:sp>
        <p:nvSpPr>
          <p:cNvPr id="9" name="Rectangle 8"/>
          <p:cNvSpPr/>
          <p:nvPr/>
        </p:nvSpPr>
        <p:spPr>
          <a:xfrm>
            <a:off x="1770871" y="6224586"/>
            <a:ext cx="6181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Comparison with the previous geometry code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7794173" y="6409252"/>
            <a:ext cx="79828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hlinkClick r:id="rId4" action="ppaction://hlinksldjump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4686" y="5908904"/>
            <a:ext cx="1451428" cy="8160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" name="Group 12"/>
          <p:cNvGrpSpPr/>
          <p:nvPr/>
        </p:nvGrpSpPr>
        <p:grpSpPr>
          <a:xfrm>
            <a:off x="10993824" y="315084"/>
            <a:ext cx="719951" cy="720000"/>
            <a:chOff x="8409304" y="955693"/>
            <a:chExt cx="3782696" cy="3653673"/>
          </a:xfrm>
        </p:grpSpPr>
        <p:grpSp>
          <p:nvGrpSpPr>
            <p:cNvPr id="14" name="Group 13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22" name="Picture 21"/>
              <p:cNvPicPr>
                <a:picLocks noChangeAspect="1"/>
              </p:cNvPicPr>
              <p:nvPr/>
            </p:nvPicPr>
            <p:blipFill rotWithShape="1">
              <a:blip r:embed="rId6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3" name="Straight Connector 22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5" name="Straight Arrow Connector 14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66671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8286"/>
            <a:ext cx="12210054" cy="53988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plate_1.5_depth_1.5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11002827" y="302781"/>
            <a:ext cx="720000" cy="720000"/>
            <a:chOff x="10389150" y="1768494"/>
            <a:chExt cx="1436319" cy="1359778"/>
          </a:xfrm>
        </p:grpSpPr>
        <p:grpSp>
          <p:nvGrpSpPr>
            <p:cNvPr id="12" name="Group 11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26" name="Picture 25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27" name="Straight Connector 26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3" name="Straight Arrow Connector 12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840672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496" y="300717"/>
            <a:ext cx="4450315" cy="334395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4541" y="1562680"/>
            <a:ext cx="5859414" cy="44128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/>
          <a:srcRect r="1143"/>
          <a:stretch/>
        </p:blipFill>
        <p:spPr>
          <a:xfrm>
            <a:off x="7739272" y="3945388"/>
            <a:ext cx="3948761" cy="22457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2469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021"/>
            <a:ext cx="12192000" cy="5390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0871" y="6224586"/>
            <a:ext cx="6181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Comparison with the previous geometry code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794173" y="6409252"/>
            <a:ext cx="79828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10993824" y="315084"/>
            <a:ext cx="719951" cy="720000"/>
            <a:chOff x="8409304" y="955693"/>
            <a:chExt cx="3782696" cy="3653673"/>
          </a:xfrm>
        </p:grpSpPr>
        <p:grpSp>
          <p:nvGrpSpPr>
            <p:cNvPr id="10" name="Group 9"/>
            <p:cNvGrpSpPr/>
            <p:nvPr/>
          </p:nvGrpSpPr>
          <p:grpSpPr>
            <a:xfrm>
              <a:off x="8409304" y="1074794"/>
              <a:ext cx="3782696" cy="3534572"/>
              <a:chOff x="3164779" y="1280330"/>
              <a:chExt cx="3274809" cy="3060000"/>
            </a:xfrm>
          </p:grpSpPr>
          <p:pic>
            <p:nvPicPr>
              <p:cNvPr id="18" name="Picture 17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19" name="Straight Connector 18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" name="Straight Arrow Connector 10"/>
            <p:cNvCxnSpPr/>
            <p:nvPr/>
          </p:nvCxnSpPr>
          <p:spPr>
            <a:xfrm rot="10800000" flipH="1">
              <a:off x="882970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rot="10800000" flipH="1">
              <a:off x="10072053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rot="10800000" flipH="1">
              <a:off x="981862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rot="10800000" flipH="1">
              <a:off x="9566857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rot="10800000" flipH="1">
              <a:off x="930846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rot="10800000" flipH="1">
              <a:off x="9056690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rot="10800000" flipH="1">
              <a:off x="10293982" y="955693"/>
              <a:ext cx="0" cy="43039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r="506"/>
          <a:stretch/>
        </p:blipFill>
        <p:spPr>
          <a:xfrm>
            <a:off x="8848724" y="5910545"/>
            <a:ext cx="1438275" cy="812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84383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6021"/>
            <a:ext cx="12192000" cy="539089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plate_1.5_depth_1</a:t>
            </a:r>
          </a:p>
        </p:txBody>
      </p:sp>
      <p:sp>
        <p:nvSpPr>
          <p:cNvPr id="7" name="Rectangle 6"/>
          <p:cNvSpPr/>
          <p:nvPr/>
        </p:nvSpPr>
        <p:spPr>
          <a:xfrm>
            <a:off x="1770871" y="6224586"/>
            <a:ext cx="6181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Comparison with the previous geometry code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7794173" y="6409252"/>
            <a:ext cx="798285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1002827" y="302781"/>
            <a:ext cx="720000" cy="720000"/>
            <a:chOff x="10389150" y="1768494"/>
            <a:chExt cx="1436319" cy="1359778"/>
          </a:xfrm>
        </p:grpSpPr>
        <p:grpSp>
          <p:nvGrpSpPr>
            <p:cNvPr id="40" name="Group 39"/>
            <p:cNvGrpSpPr/>
            <p:nvPr/>
          </p:nvGrpSpPr>
          <p:grpSpPr>
            <a:xfrm>
              <a:off x="10417673" y="1812820"/>
              <a:ext cx="1407796" cy="1315452"/>
              <a:chOff x="3164779" y="1280330"/>
              <a:chExt cx="3274809" cy="3060000"/>
            </a:xfrm>
          </p:grpSpPr>
          <p:pic>
            <p:nvPicPr>
              <p:cNvPr id="54" name="Picture 53"/>
              <p:cNvPicPr>
                <a:picLocks noChangeAspect="1"/>
              </p:cNvPicPr>
              <p:nvPr/>
            </p:nvPicPr>
            <p:blipFill rotWithShape="1">
              <a:blip r:embed="rId4"/>
              <a:srcRect l="-1" r="49903" b="50025"/>
              <a:stretch/>
            </p:blipFill>
            <p:spPr>
              <a:xfrm>
                <a:off x="3471039" y="1559412"/>
                <a:ext cx="1331144" cy="1250917"/>
              </a:xfrm>
              <a:prstGeom prst="rect">
                <a:avLst/>
              </a:prstGeom>
            </p:spPr>
          </p:pic>
          <p:cxnSp>
            <p:nvCxnSpPr>
              <p:cNvPr id="55" name="Straight Connector 54"/>
              <p:cNvCxnSpPr/>
              <p:nvPr/>
            </p:nvCxnSpPr>
            <p:spPr>
              <a:xfrm>
                <a:off x="4802184" y="1280330"/>
                <a:ext cx="0" cy="306000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>
                <a:off x="3164779" y="2810329"/>
                <a:ext cx="3274809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 rot="10800000" flipH="1">
              <a:off x="10574131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rot="10800000" flipH="1">
              <a:off x="11036494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 rot="10800000" flipH="1">
              <a:off x="10942177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 rot="10800000" flipH="1">
              <a:off x="10848476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 rot="10800000" flipH="1">
              <a:off x="10752310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 rot="10800000" flipH="1">
              <a:off x="1065860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 rot="10800000" flipH="1">
              <a:off x="11119089" y="1768494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 rot="5400000" flipH="1">
              <a:off x="10469240" y="199294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 rot="5400000" flipH="1">
              <a:off x="10469240" y="2087265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 rot="5400000" flipH="1">
              <a:off x="10469240" y="218096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 rot="5400000" flipH="1">
              <a:off x="10469240" y="2277132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 rot="5400000" flipH="1">
              <a:off x="10469240" y="2390456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 rot="5400000" flipH="1">
              <a:off x="10469240" y="1881778"/>
              <a:ext cx="0" cy="1601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58" name="Picture 57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/>
          <a:srcRect r="506"/>
          <a:stretch/>
        </p:blipFill>
        <p:spPr>
          <a:xfrm>
            <a:off x="8848724" y="5910545"/>
            <a:ext cx="1438275" cy="812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2697152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514" y="219982"/>
            <a:ext cx="105156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Extending Range</a:t>
            </a:r>
          </a:p>
        </p:txBody>
      </p:sp>
      <p:sp>
        <p:nvSpPr>
          <p:cNvPr id="4" name="Rectangle 3"/>
          <p:cNvSpPr/>
          <p:nvPr/>
        </p:nvSpPr>
        <p:spPr>
          <a:xfrm>
            <a:off x="7907778" y="3766382"/>
            <a:ext cx="337345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25 !mm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final = 54.5 !mm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incr = 5 !mm</a:t>
            </a:r>
          </a:p>
        </p:txBody>
      </p:sp>
      <p:sp>
        <p:nvSpPr>
          <p:cNvPr id="5" name="Rectangle 4"/>
          <p:cNvSpPr/>
          <p:nvPr/>
        </p:nvSpPr>
        <p:spPr>
          <a:xfrm>
            <a:off x="7907778" y="4888032"/>
            <a:ext cx="3906839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*do,diff,inicial,final,incr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	...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*enddo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168" y="1677648"/>
            <a:ext cx="4379748" cy="3324684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6731000" y="735518"/>
            <a:ext cx="4908552" cy="2481270"/>
            <a:chOff x="2292351" y="1872806"/>
            <a:chExt cx="4311650" cy="2203450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9896" b="97135" l="2123" r="93119">
                          <a14:foregroundMark x1="4392" y1="18359" x2="3734" y2="94010"/>
                          <a14:foregroundMark x1="3660" y1="93620" x2="59736" y2="93880"/>
                          <a14:foregroundMark x1="59736" y1="93880" x2="59883" y2="56250"/>
                          <a14:foregroundMark x1="59883" y1="56250" x2="89751" y2="57031"/>
                          <a14:foregroundMark x1="89751" y1="57031" x2="89898" y2="17578"/>
                          <a14:foregroundMark x1="89898" y1="17578" x2="3001" y2="18620"/>
                          <a14:foregroundMark x1="4539" y1="72005" x2="57174" y2="72786"/>
                          <a14:foregroundMark x1="19985" y1="36979" x2="39605" y2="42708"/>
                          <a14:backgroundMark x1="47877" y1="15104" x2="2855" y2="15104"/>
                          <a14:backgroundMark x1="61786" y1="95443" x2="62006" y2="59766"/>
                          <a14:backgroundMark x1="62006" y1="59766" x2="70937" y2="58073"/>
                          <a14:backgroundMark x1="70791" y1="60026" x2="86091" y2="59766"/>
                        </a14:backgroundRemoval>
                      </a14:imgEffect>
                    </a14:imgLayer>
                  </a14:imgProps>
                </a:ext>
              </a:extLst>
            </a:blip>
            <a:srcRect l="3756" t="18633" r="12176" b="4953"/>
            <a:stretch/>
          </p:blipFill>
          <p:spPr>
            <a:xfrm>
              <a:off x="2292351" y="1872806"/>
              <a:ext cx="4311650" cy="220345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148285" y="2974531"/>
              <a:ext cx="1405070" cy="10547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0620167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595001" y="200025"/>
            <a:ext cx="10987314" cy="1325563"/>
          </a:xfrm>
        </p:spPr>
        <p:txBody>
          <a:bodyPr/>
          <a:lstStyle/>
          <a:p>
            <a:pPr algn="ct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plate_1.5_depth_1.5_through_hole</a:t>
            </a:r>
          </a:p>
        </p:txBody>
      </p:sp>
      <p:pic>
        <p:nvPicPr>
          <p:cNvPr id="12" name="Picture 11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4143329"/>
            <a:ext cx="4425335" cy="2088000"/>
          </a:xfrm>
          <a:prstGeom prst="rect">
            <a:avLst/>
          </a:prstGeom>
        </p:spPr>
      </p:pic>
      <p:pic>
        <p:nvPicPr>
          <p:cNvPr id="13" name="Picture 12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7"/>
          <a:stretch/>
        </p:blipFill>
        <p:spPr>
          <a:xfrm>
            <a:off x="7751980" y="4143329"/>
            <a:ext cx="4435257" cy="208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5" r="8057"/>
          <a:stretch/>
        </p:blipFill>
        <p:spPr>
          <a:xfrm>
            <a:off x="4096184" y="4143329"/>
            <a:ext cx="3984947" cy="2089682"/>
          </a:xfrm>
          <a:prstGeom prst="rect">
            <a:avLst/>
          </a:prstGeom>
        </p:spPr>
      </p:pic>
      <p:pic>
        <p:nvPicPr>
          <p:cNvPr id="16" name="Picture 15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1525588"/>
            <a:ext cx="4425336" cy="2088000"/>
          </a:xfrm>
          <a:prstGeom prst="rect">
            <a:avLst/>
          </a:prstGeom>
        </p:spPr>
      </p:pic>
      <p:pic>
        <p:nvPicPr>
          <p:cNvPr id="17" name="Picture 16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7"/>
          <a:stretch/>
        </p:blipFill>
        <p:spPr>
          <a:xfrm>
            <a:off x="7751980" y="1525588"/>
            <a:ext cx="4435257" cy="2088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9" r="7990"/>
          <a:stretch/>
        </p:blipFill>
        <p:spPr>
          <a:xfrm>
            <a:off x="4096185" y="1525588"/>
            <a:ext cx="3984625" cy="2088000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4425335" y="3726148"/>
            <a:ext cx="4006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8915" y="6399634"/>
            <a:ext cx="2319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</p:spTree>
    <p:extLst>
      <p:ext uri="{BB962C8B-B14F-4D97-AF65-F5344CB8AC3E}">
        <p14:creationId xmlns:p14="http://schemas.microsoft.com/office/powerpoint/2010/main" val="49741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Mesh</a:t>
            </a:r>
          </a:p>
        </p:txBody>
      </p:sp>
      <p:sp>
        <p:nvSpPr>
          <p:cNvPr id="10" name="Rectangle 9"/>
          <p:cNvSpPr/>
          <p:nvPr/>
        </p:nvSpPr>
        <p:spPr>
          <a:xfrm>
            <a:off x="9352539" y="609171"/>
            <a:ext cx="283946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Mesh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Selection volumes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Type element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et,1,187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Element edge</a:t>
            </a: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size= 0.5</a:t>
            </a:r>
          </a:p>
          <a:p>
            <a:r>
              <a:rPr lang="pt-BR" b="1" dirty="0">
                <a:latin typeface="Courier New" panose="02070309020205020404" pitchFamily="49" charset="0"/>
                <a:cs typeface="Courier New" panose="02070309020205020404" pitchFamily="49" charset="0"/>
              </a:rPr>
              <a:t>esize,size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!command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vmesh,all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eplot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633" y="3434124"/>
            <a:ext cx="2256042" cy="3423876"/>
          </a:xfrm>
          <a:prstGeom prst="rect">
            <a:avLst/>
          </a:prstGeom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4633" y="196553"/>
            <a:ext cx="2305753" cy="3301419"/>
          </a:xfrm>
          <a:prstGeom prst="rect">
            <a:avLst/>
          </a:prstGeom>
        </p:spPr>
      </p:pic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5467533" cy="1215634"/>
          </a:xfrm>
        </p:spPr>
        <p:txBody>
          <a:bodyPr>
            <a:noAutofit/>
          </a:bodyPr>
          <a:lstStyle/>
          <a:p>
            <a:r>
              <a:rPr lang="pt-BR" sz="1800" dirty="0">
                <a:latin typeface="Courier New" panose="02070309020205020404" pitchFamily="49" charset="0"/>
                <a:cs typeface="Courier New" panose="02070309020205020404" pitchFamily="49" charset="0"/>
              </a:rPr>
              <a:t>Duo the interest in the data from the nodes in the commom area, A1, two volumes were modeled.</a:t>
            </a:r>
            <a:endParaRPr lang="pt-BR" sz="1800" dirty="0"/>
          </a:p>
        </p:txBody>
      </p:sp>
      <p:cxnSp>
        <p:nvCxnSpPr>
          <p:cNvPr id="31" name="Straight Arrow Connector 30"/>
          <p:cNvCxnSpPr/>
          <p:nvPr/>
        </p:nvCxnSpPr>
        <p:spPr>
          <a:xfrm flipH="1">
            <a:off x="7286171" y="2069482"/>
            <a:ext cx="959475" cy="8368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6903268" y="2800891"/>
            <a:ext cx="46038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A1</a:t>
            </a:r>
            <a:endParaRPr lang="pt-BR" dirty="0"/>
          </a:p>
        </p:txBody>
      </p:sp>
      <p:pic>
        <p:nvPicPr>
          <p:cNvPr id="37" name="Picture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4040" y="2897300"/>
            <a:ext cx="3453274" cy="336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23942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1105465"/>
            <a:ext cx="12192000" cy="575253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000" y="0"/>
            <a:ext cx="109080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plate_1.5_depth_1.5_through_hole</a:t>
            </a:r>
          </a:p>
        </p:txBody>
      </p:sp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11373785" y="57263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99385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5785" y="0"/>
            <a:ext cx="109080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plate_1.5_depth_1.5_through_hole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1105465"/>
            <a:ext cx="12192000" cy="5752535"/>
          </a:xfrm>
          <a:prstGeom prst="rect">
            <a:avLst/>
          </a:prstGeom>
        </p:spPr>
      </p:pic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11373785" y="5726348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1995397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000" y="0"/>
            <a:ext cx="109080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plate_1.5_depth_1.5_through_hole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7"/>
          <a:stretch/>
        </p:blipFill>
        <p:spPr>
          <a:xfrm>
            <a:off x="0" y="1118334"/>
            <a:ext cx="12192000" cy="5739666"/>
          </a:xfrm>
          <a:prstGeom prst="rect">
            <a:avLst/>
          </a:prstGeom>
        </p:spPr>
      </p:pic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543900" y="574572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78359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42000" y="0"/>
            <a:ext cx="109080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plate_1.5_depth_1.5_through_hole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77"/>
          <a:stretch/>
        </p:blipFill>
        <p:spPr>
          <a:xfrm>
            <a:off x="0" y="1118334"/>
            <a:ext cx="12192000" cy="5739666"/>
          </a:xfrm>
          <a:prstGeom prst="rect">
            <a:avLst/>
          </a:prstGeom>
        </p:spPr>
      </p:pic>
      <p:sp>
        <p:nvSpPr>
          <p:cNvPr id="7" name="Oval 6">
            <a:hlinkClick r:id="rId4" action="ppaction://hlinksldjump"/>
          </p:cNvPr>
          <p:cNvSpPr/>
          <p:nvPr/>
        </p:nvSpPr>
        <p:spPr>
          <a:xfrm>
            <a:off x="543900" y="5745725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09038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hlinkClick r:id="rId3" action="ppaction://hlinksldjump"/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4140254"/>
            <a:ext cx="4425334" cy="2088000"/>
          </a:xfrm>
          <a:prstGeom prst="rect">
            <a:avLst/>
          </a:prstGeom>
        </p:spPr>
      </p:pic>
      <p:pic>
        <p:nvPicPr>
          <p:cNvPr id="20" name="Picture 19">
            <a:hlinkClick r:id="rId5" action="ppaction://hlinksldjump"/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8"/>
          <a:stretch/>
        </p:blipFill>
        <p:spPr>
          <a:xfrm>
            <a:off x="7767299" y="4140254"/>
            <a:ext cx="4425734" cy="20880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97" r="7890"/>
          <a:stretch/>
        </p:blipFill>
        <p:spPr>
          <a:xfrm>
            <a:off x="4096344" y="4140254"/>
            <a:ext cx="3981450" cy="2088000"/>
          </a:xfrm>
          <a:prstGeom prst="rect">
            <a:avLst/>
          </a:prstGeom>
        </p:spPr>
      </p:pic>
      <p:pic>
        <p:nvPicPr>
          <p:cNvPr id="22" name="Picture 21">
            <a:hlinkClick r:id="rId8" action="ppaction://hlinksldjump"/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-1" y="1512197"/>
            <a:ext cx="4425335" cy="2088000"/>
          </a:xfrm>
          <a:prstGeom prst="rect">
            <a:avLst/>
          </a:prstGeom>
        </p:spPr>
      </p:pic>
      <p:pic>
        <p:nvPicPr>
          <p:cNvPr id="23" name="Picture 22">
            <a:hlinkClick r:id="rId10" action="ppaction://hlinksldjump"/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3"/>
          <a:stretch/>
        </p:blipFill>
        <p:spPr>
          <a:xfrm>
            <a:off x="7768333" y="1512197"/>
            <a:ext cx="4423667" cy="208800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16" r="7890"/>
          <a:stretch/>
        </p:blipFill>
        <p:spPr>
          <a:xfrm>
            <a:off x="4091581" y="1512197"/>
            <a:ext cx="3985260" cy="2088000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00025"/>
            <a:ext cx="107442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25335" y="3726148"/>
            <a:ext cx="4006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8915" y="6399634"/>
            <a:ext cx="2319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</p:spTree>
    <p:extLst>
      <p:ext uri="{BB962C8B-B14F-4D97-AF65-F5344CB8AC3E}">
        <p14:creationId xmlns:p14="http://schemas.microsoft.com/office/powerpoint/2010/main" val="584104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1105465"/>
            <a:ext cx="12192000" cy="575253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27792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7" name="Oval 6">
            <a:hlinkClick r:id="rId4" action="ppaction://hlinksldjump"/>
          </p:cNvPr>
          <p:cNvSpPr/>
          <p:nvPr/>
        </p:nvSpPr>
        <p:spPr>
          <a:xfrm>
            <a:off x="11313500" y="571669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360359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6"/>
          <a:stretch/>
        </p:blipFill>
        <p:spPr>
          <a:xfrm>
            <a:off x="0" y="1105463"/>
            <a:ext cx="12192000" cy="575253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27792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7" name="Oval 6">
            <a:hlinkClick r:id="rId4" action="ppaction://hlinksldjump"/>
          </p:cNvPr>
          <p:cNvSpPr/>
          <p:nvPr/>
        </p:nvSpPr>
        <p:spPr>
          <a:xfrm>
            <a:off x="11313500" y="571669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77357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23"/>
          <a:stretch/>
        </p:blipFill>
        <p:spPr>
          <a:xfrm>
            <a:off x="0" y="1105463"/>
            <a:ext cx="12192000" cy="5754704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27792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543900" y="571669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49727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8"/>
          <a:stretch/>
        </p:blipFill>
        <p:spPr>
          <a:xfrm>
            <a:off x="0" y="1108150"/>
            <a:ext cx="12192000" cy="5752017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723900" y="0"/>
            <a:ext cx="10277929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sp>
        <p:nvSpPr>
          <p:cNvPr id="8" name="Oval 7">
            <a:hlinkClick r:id="rId4" action="ppaction://hlinksldjump"/>
          </p:cNvPr>
          <p:cNvSpPr/>
          <p:nvPr/>
        </p:nvSpPr>
        <p:spPr>
          <a:xfrm>
            <a:off x="543900" y="5716697"/>
            <a:ext cx="360000" cy="3600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638898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9830" y="4136689"/>
            <a:ext cx="4379286" cy="2091565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0621" y="4147845"/>
            <a:ext cx="4376339" cy="209015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3165" y="1500100"/>
            <a:ext cx="4373795" cy="2088941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7"/>
          <a:stretch/>
        </p:blipFill>
        <p:spPr>
          <a:xfrm>
            <a:off x="-27680" y="1501041"/>
            <a:ext cx="4083009" cy="20880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8"/>
          <a:stretch/>
        </p:blipFill>
        <p:spPr>
          <a:xfrm>
            <a:off x="7901875" y="1508633"/>
            <a:ext cx="4290125" cy="2087999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609600" y="200025"/>
            <a:ext cx="10744200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</p:txBody>
      </p:sp>
      <p:sp>
        <p:nvSpPr>
          <p:cNvPr id="18" name="Rectangle 17"/>
          <p:cNvSpPr/>
          <p:nvPr/>
        </p:nvSpPr>
        <p:spPr>
          <a:xfrm>
            <a:off x="4425335" y="3726148"/>
            <a:ext cx="400633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Uniaxial, Transverse load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268915" y="6399634"/>
            <a:ext cx="231917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(b)Biaxial load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6491" y="4140254"/>
            <a:ext cx="4371820" cy="20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3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6057" y="110476"/>
            <a:ext cx="10987314" cy="1325563"/>
          </a:xfrm>
        </p:spPr>
        <p:txBody>
          <a:bodyPr/>
          <a:lstStyle/>
          <a:p>
            <a:pPr algn="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Symmetry and Boundary Conditions</a:t>
            </a: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1486404"/>
            <a:ext cx="2939460" cy="221892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368800" y="1690688"/>
            <a:ext cx="387532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Symmetry Condition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!(cross section X)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asel,s,loc,x,x2/2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nsla,s,1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dsym,symm,x,0</a:t>
            </a:r>
          </a:p>
        </p:txBody>
      </p:sp>
      <p:sp>
        <p:nvSpPr>
          <p:cNvPr id="7" name="Rectangle 6"/>
          <p:cNvSpPr/>
          <p:nvPr/>
        </p:nvSpPr>
        <p:spPr>
          <a:xfrm>
            <a:off x="7953840" y="2199985"/>
            <a:ext cx="307702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!(cross section Y)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asel,s,loc,y,y2/2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nsla,s,1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dsym,symm,y,0</a:t>
            </a:r>
          </a:p>
        </p:txBody>
      </p:sp>
      <p:cxnSp>
        <p:nvCxnSpPr>
          <p:cNvPr id="11" name="Straight Connector 10"/>
          <p:cNvCxnSpPr/>
          <p:nvPr/>
        </p:nvCxnSpPr>
        <p:spPr>
          <a:xfrm flipH="1">
            <a:off x="7532915" y="1853749"/>
            <a:ext cx="0" cy="144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4077778"/>
            <a:ext cx="2939460" cy="2207644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566057" y="4963886"/>
            <a:ext cx="1204686" cy="435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4368800" y="4027438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Boundary Condition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ksel,s,loc,x,x1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ksel,r,loc,y,y2/2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ksel,r,loc,z,z1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nslk,s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d,all,uz,0</a:t>
            </a:r>
          </a:p>
        </p:txBody>
      </p:sp>
    </p:spTree>
    <p:extLst>
      <p:ext uri="{BB962C8B-B14F-4D97-AF65-F5344CB8AC3E}">
        <p14:creationId xmlns:p14="http://schemas.microsoft.com/office/powerpoint/2010/main" val="8258849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Prepare slides -&gt;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problem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description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807951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233" y="0"/>
            <a:ext cx="11287897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all_uniaxial_biaxial_3_geometries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10058400" cy="5747657"/>
          </a:xfrm>
          <a:prstGeom prst="rect">
            <a:avLst/>
          </a:prstGeom>
        </p:spPr>
      </p:pic>
      <p:sp>
        <p:nvSpPr>
          <p:cNvPr id="6" name="Retângulo 5"/>
          <p:cNvSpPr/>
          <p:nvPr/>
        </p:nvSpPr>
        <p:spPr>
          <a:xfrm>
            <a:off x="10058400" y="348447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16599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233" y="0"/>
            <a:ext cx="11287897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all_uniaxial_biaxial_3_geometries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058400" y="3484479"/>
            <a:ext cx="12875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425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233" y="0"/>
            <a:ext cx="11287897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all_uniaxial_biaxial_3_geometries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058400" y="348447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91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98233" y="0"/>
            <a:ext cx="11287897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all_uniaxial_biaxial_3_geometries</a:t>
            </a:r>
          </a:p>
        </p:txBody>
      </p:sp>
      <p:sp>
        <p:nvSpPr>
          <p:cNvPr id="6" name="Retângulo 5"/>
          <p:cNvSpPr/>
          <p:nvPr/>
        </p:nvSpPr>
        <p:spPr>
          <a:xfrm>
            <a:off x="10058400" y="3484479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10343"/>
            <a:ext cx="10058400" cy="5747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528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4727" y="365125"/>
            <a:ext cx="11804073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https://convertio.co/pt/avi-converter/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041" y="1825625"/>
            <a:ext cx="7269918" cy="4351338"/>
          </a:xfrm>
        </p:spPr>
      </p:pic>
    </p:spTree>
    <p:extLst>
      <p:ext uri="{BB962C8B-B14F-4D97-AF65-F5344CB8AC3E}">
        <p14:creationId xmlns:p14="http://schemas.microsoft.com/office/powerpoint/2010/main" val="29676135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7782" y="0"/>
            <a:ext cx="10065134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varying_hole_distance_bending</a:t>
            </a:r>
            <a:endParaRPr lang="pt-B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887" y="2115126"/>
            <a:ext cx="2936461" cy="414397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9053" y="1888415"/>
            <a:ext cx="1447509" cy="4142508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5178" y="1527150"/>
            <a:ext cx="3613162" cy="2709046"/>
          </a:xfrm>
          <a:prstGeom prst="rect">
            <a:avLst/>
          </a:prstGeom>
        </p:spPr>
      </p:pic>
      <p:sp>
        <p:nvSpPr>
          <p:cNvPr id="7" name="Retângulo 6"/>
          <p:cNvSpPr/>
          <p:nvPr/>
        </p:nvSpPr>
        <p:spPr>
          <a:xfrm>
            <a:off x="289675" y="6279739"/>
            <a:ext cx="7121237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!The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same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CODE for Uniaxial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Biaxial cases,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just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comment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or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uncomment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 some 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commands</a:t>
            </a:r>
            <a:endParaRPr lang="pt-BR" sz="105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pt-BR" sz="1050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lines</a:t>
            </a:r>
            <a:r>
              <a:rPr lang="pt-BR" sz="1050" dirty="0">
                <a:latin typeface="Courier New" panose="02070309020205020404" pitchFamily="49" charset="0"/>
                <a:cs typeface="Courier New" panose="02070309020205020404" pitchFamily="49" charset="0"/>
              </a:rPr>
              <a:t>: 17/18 , 55/56 , 315/321 , 327/333</a:t>
            </a:r>
          </a:p>
        </p:txBody>
      </p:sp>
      <p:sp>
        <p:nvSpPr>
          <p:cNvPr id="8" name="Retângulo 7"/>
          <p:cNvSpPr/>
          <p:nvPr/>
        </p:nvSpPr>
        <p:spPr>
          <a:xfrm>
            <a:off x="422393" y="1385744"/>
            <a:ext cx="422349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BENDING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apply displacements conditions at the nodes of the line: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x=0, z=0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lsel,r,loc,z,z1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lsel,s,loc,x,x1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lsel,r,loc,z,z1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d,all,ux,-0.0145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lsel,r,loc,z,-z2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d,all,uy,-0.0145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lsel,s,loc,x,x1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lsel,r,loc,z,-z2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d,all,ux,0.0145</a:t>
            </a:r>
          </a:p>
        </p:txBody>
      </p:sp>
      <p:sp>
        <p:nvSpPr>
          <p:cNvPr id="2" name="Seta circular 1"/>
          <p:cNvSpPr/>
          <p:nvPr/>
        </p:nvSpPr>
        <p:spPr>
          <a:xfrm rot="3934512">
            <a:off x="10901015" y="1622951"/>
            <a:ext cx="572998" cy="562852"/>
          </a:xfrm>
          <a:prstGeom prst="circular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75976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7782" y="0"/>
            <a:ext cx="10065134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varying_hole_distance_bending</a:t>
            </a:r>
            <a:endParaRPr lang="pt-B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 7"/>
          <p:cNvSpPr/>
          <p:nvPr/>
        </p:nvSpPr>
        <p:spPr>
          <a:xfrm>
            <a:off x="6519789" y="1510290"/>
            <a:ext cx="4223498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BIAXIAL BENDING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apply displacements conditions at the nodes of the line: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x=0, z=0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lsel,r,loc,z,z1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lsel,s,loc,x,x1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lsel,r,loc,z,z1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d,all,ux,-0.0145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lsel,r,loc,z,-z2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d,all,uy,-0.0145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lsel,s,loc,x,x1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lsel,r,loc,z,-z2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d,all,ux,0.0145</a:t>
            </a:r>
          </a:p>
        </p:txBody>
      </p:sp>
      <p:sp>
        <p:nvSpPr>
          <p:cNvPr id="9" name="Rectangle 13"/>
          <p:cNvSpPr/>
          <p:nvPr/>
        </p:nvSpPr>
        <p:spPr>
          <a:xfrm>
            <a:off x="927671" y="5857189"/>
            <a:ext cx="528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(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Transverse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Bending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ctangle 14"/>
          <p:cNvSpPr/>
          <p:nvPr/>
        </p:nvSpPr>
        <p:spPr>
          <a:xfrm>
            <a:off x="7667272" y="5857189"/>
            <a:ext cx="3176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 startAt="2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Biaxial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Bending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5744" y="2425296"/>
            <a:ext cx="3595697" cy="2700886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7358" y="2425296"/>
            <a:ext cx="3582619" cy="2697618"/>
          </a:xfrm>
          <a:prstGeom prst="rect">
            <a:avLst/>
          </a:prstGeom>
        </p:spPr>
      </p:pic>
      <p:sp>
        <p:nvSpPr>
          <p:cNvPr id="13" name="Retângulo 12"/>
          <p:cNvSpPr/>
          <p:nvPr/>
        </p:nvSpPr>
        <p:spPr>
          <a:xfrm>
            <a:off x="510137" y="1510290"/>
            <a:ext cx="4223498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UNIAXIAL BENDING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en-US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apply displacements conditions at the nodes of the line: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x=0, z=0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lsel,r,loc,z,z1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lsel,s,loc,y,y2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lsel,r,loc,z,-z2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nsll,s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d,all,uy,-0.0145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</a:p>
          <a:p>
            <a:endParaRPr lang="pt-BR" sz="900" dirty="0" err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7945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7782" y="0"/>
            <a:ext cx="10065134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varying_hole_distance_bending</a:t>
            </a:r>
            <a:endParaRPr lang="pt-B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1" y="1231104"/>
            <a:ext cx="8837165" cy="5049809"/>
          </a:xfrm>
          <a:prstGeom prst="rect">
            <a:avLst/>
          </a:prstGeom>
        </p:spPr>
      </p:pic>
      <p:sp>
        <p:nvSpPr>
          <p:cNvPr id="9" name="Rectangle 13"/>
          <p:cNvSpPr/>
          <p:nvPr/>
        </p:nvSpPr>
        <p:spPr>
          <a:xfrm>
            <a:off x="3486144" y="6280913"/>
            <a:ext cx="528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(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Transverse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Bending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148290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47782" y="0"/>
            <a:ext cx="10065134" cy="1325563"/>
          </a:xfrm>
        </p:spPr>
        <p:txBody>
          <a:bodyPr>
            <a:normAutofit/>
          </a:bodyPr>
          <a:lstStyle/>
          <a:p>
            <a:pPr algn="ctr"/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varying_hole_distance_bending</a:t>
            </a:r>
            <a:endParaRPr lang="pt-B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751" y="1231103"/>
            <a:ext cx="8837165" cy="5049809"/>
          </a:xfrm>
          <a:prstGeom prst="rect">
            <a:avLst/>
          </a:prstGeom>
        </p:spPr>
      </p:pic>
      <p:sp>
        <p:nvSpPr>
          <p:cNvPr id="8" name="Rectangle 14"/>
          <p:cNvSpPr/>
          <p:nvPr/>
        </p:nvSpPr>
        <p:spPr>
          <a:xfrm>
            <a:off x="4206140" y="6383661"/>
            <a:ext cx="3176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 startAt="2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Biaxial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Bending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029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6898" y="163163"/>
            <a:ext cx="11586029" cy="1325563"/>
          </a:xfrm>
        </p:spPr>
        <p:txBody>
          <a:bodyPr/>
          <a:lstStyle/>
          <a:p>
            <a:pPr algn="r"/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Load Conditions</a:t>
            </a:r>
          </a:p>
        </p:txBody>
      </p:sp>
      <p:sp>
        <p:nvSpPr>
          <p:cNvPr id="172" name="Rectangle 171"/>
          <p:cNvSpPr/>
          <p:nvPr/>
        </p:nvSpPr>
        <p:spPr>
          <a:xfrm>
            <a:off x="200330" y="565550"/>
            <a:ext cx="528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Uniaxial, Transverse load</a:t>
            </a:r>
          </a:p>
        </p:txBody>
      </p:sp>
      <p:sp>
        <p:nvSpPr>
          <p:cNvPr id="174" name="Rectangle 173"/>
          <p:cNvSpPr/>
          <p:nvPr/>
        </p:nvSpPr>
        <p:spPr>
          <a:xfrm>
            <a:off x="200330" y="3668809"/>
            <a:ext cx="3176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 startAt="2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Biaxial load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136" y="1076105"/>
            <a:ext cx="3159100" cy="2374832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901074" y="1043818"/>
            <a:ext cx="256962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 p = 1 Mpa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lswrite,1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36" y="4256014"/>
            <a:ext cx="3159100" cy="2363864"/>
          </a:xfrm>
          <a:prstGeom prst="rect">
            <a:avLst/>
          </a:prstGeom>
        </p:spPr>
      </p:pic>
      <p:sp>
        <p:nvSpPr>
          <p:cNvPr id="20" name="Rectangle 19"/>
          <p:cNvSpPr/>
          <p:nvPr/>
        </p:nvSpPr>
        <p:spPr>
          <a:xfrm>
            <a:off x="7441698" y="4291922"/>
            <a:ext cx="322985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asel,s,loc,y,y1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lswrite,2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01074" y="4291922"/>
            <a:ext cx="320765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asel,s,loc,x,x2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asel,s,loc,x,x1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sfa,all,1,pres,-p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</a:p>
          <a:p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!lswrite,1</a:t>
            </a:r>
          </a:p>
        </p:txBody>
      </p:sp>
      <p:cxnSp>
        <p:nvCxnSpPr>
          <p:cNvPr id="103" name="Straight Connector 102"/>
          <p:cNvCxnSpPr/>
          <p:nvPr/>
        </p:nvCxnSpPr>
        <p:spPr>
          <a:xfrm flipH="1">
            <a:off x="6992617" y="4415142"/>
            <a:ext cx="0" cy="180000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899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13731" y="136477"/>
            <a:ext cx="12078269" cy="1325563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varying_hole_distance_bending_80x124mm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4218" y="1302377"/>
            <a:ext cx="7045403" cy="5297003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646545" y="3859098"/>
            <a:ext cx="1717963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x1 = 0 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x2 = 80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y1 = 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y2 = 124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z1 = 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z2 = 1.5</a:t>
            </a:r>
          </a:p>
        </p:txBody>
      </p:sp>
      <p:sp>
        <p:nvSpPr>
          <p:cNvPr id="5" name="Retângulo 4"/>
          <p:cNvSpPr/>
          <p:nvPr/>
        </p:nvSpPr>
        <p:spPr>
          <a:xfrm>
            <a:off x="646545" y="5368836"/>
            <a:ext cx="27616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10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final = 72</a:t>
            </a:r>
          </a:p>
          <a:p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2</a:t>
            </a:r>
          </a:p>
        </p:txBody>
      </p:sp>
      <p:sp>
        <p:nvSpPr>
          <p:cNvPr id="6" name="Rectangle 13"/>
          <p:cNvSpPr/>
          <p:nvPr/>
        </p:nvSpPr>
        <p:spPr>
          <a:xfrm>
            <a:off x="567452" y="2106571"/>
            <a:ext cx="34965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(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Transverse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Bending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8325754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560394" y="0"/>
            <a:ext cx="9194042" cy="1325563"/>
          </a:xfrm>
        </p:spPr>
        <p:txBody>
          <a:bodyPr>
            <a:normAutofit/>
          </a:bodyPr>
          <a:lstStyle/>
          <a:p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tarefa_furo_diferente_angulos</a:t>
            </a:r>
            <a:endParaRPr lang="pt-BR" sz="4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 2"/>
          <p:cNvSpPr/>
          <p:nvPr/>
        </p:nvSpPr>
        <p:spPr>
          <a:xfrm>
            <a:off x="803563" y="2108399"/>
            <a:ext cx="2761672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inicial = 130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final = 180</a:t>
            </a:r>
          </a:p>
          <a:p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incr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10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do,angle,inicial,final,incr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.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pt-BR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enddo</a:t>
            </a:r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0436" y="1588653"/>
            <a:ext cx="5680782" cy="4277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64809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pt-BR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Result</a:t>
            </a:r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Deformation</a:t>
            </a:r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-&gt; “</a:t>
            </a:r>
            <a:r>
              <a:rPr lang="pt-BR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tarefa_furo_diferente_angulos</a:t>
            </a:r>
            <a:r>
              <a:rPr lang="pt-BR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75" r="6321"/>
          <a:stretch/>
        </p:blipFill>
        <p:spPr>
          <a:xfrm>
            <a:off x="7573818" y="1309437"/>
            <a:ext cx="3787991" cy="251229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573818" y="3949040"/>
            <a:ext cx="4396509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 matrix_u0 =[n(:,1),</a:t>
            </a:r>
            <a:r>
              <a:rPr lang="pt-B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xloc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(:,1),</a:t>
            </a:r>
            <a:r>
              <a:rPr lang="pt-B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zloc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(:,1),</a:t>
            </a:r>
            <a:r>
              <a:rPr lang="pt-BR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ux</a:t>
            </a:r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(:,1)];</a:t>
            </a:r>
          </a:p>
          <a:p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matrix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with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ux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data,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strain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gauge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with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tetha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= 0° 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direction</a:t>
            </a:r>
            <a:endParaRPr lang="pt-BR" sz="1000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  <p:sp>
        <p:nvSpPr>
          <p:cNvPr id="6" name="Retângulo 5"/>
          <p:cNvSpPr/>
          <p:nvPr/>
        </p:nvSpPr>
        <p:spPr>
          <a:xfrm>
            <a:off x="646546" y="1432970"/>
            <a:ext cx="69272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F_angle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 = </a:t>
            </a:r>
            <a:r>
              <a:rPr lang="pt-BR" sz="1400" b="1" dirty="0" err="1">
                <a:solidFill>
                  <a:srgbClr val="000000"/>
                </a:solidFill>
                <a:latin typeface="Courier New" panose="02070309020205020404" pitchFamily="49" charset="0"/>
              </a:rPr>
              <a:t>scatteredInterpolant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(xloc,zloc,</a:t>
            </a:r>
            <a:r>
              <a:rPr lang="pt-BR" sz="1400" dirty="0" err="1">
                <a:solidFill>
                  <a:srgbClr val="000000"/>
                </a:solidFill>
                <a:latin typeface="Courier New" panose="02070309020205020404" pitchFamily="49" charset="0"/>
              </a:rPr>
              <a:t>ux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'linear'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,</a:t>
            </a:r>
            <a:r>
              <a:rPr lang="pt-B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pt-BR" sz="1400" dirty="0" err="1">
                <a:solidFill>
                  <a:srgbClr val="A020F0"/>
                </a:solidFill>
                <a:latin typeface="Courier New" panose="02070309020205020404" pitchFamily="49" charset="0"/>
              </a:rPr>
              <a:t>none</a:t>
            </a:r>
            <a:r>
              <a:rPr lang="pt-BR" sz="1400" dirty="0">
                <a:solidFill>
                  <a:srgbClr val="A020F0"/>
                </a:solidFill>
                <a:latin typeface="Courier New" panose="02070309020205020404" pitchFamily="49" charset="0"/>
              </a:rPr>
              <a:t>'</a:t>
            </a:r>
            <a:r>
              <a:rPr lang="pt-BR" sz="1400" dirty="0">
                <a:solidFill>
                  <a:srgbClr val="000000"/>
                </a:solidFill>
                <a:latin typeface="Courier New" panose="02070309020205020404" pitchFamily="49" charset="0"/>
              </a:rPr>
              <a:t>); </a:t>
            </a:r>
          </a:p>
        </p:txBody>
      </p:sp>
      <p:pic>
        <p:nvPicPr>
          <p:cNvPr id="7" name="Imagem 6"/>
          <p:cNvPicPr/>
          <p:nvPr/>
        </p:nvPicPr>
        <p:blipFill>
          <a:blip r:embed="rId4"/>
          <a:stretch>
            <a:fillRect/>
          </a:stretch>
        </p:blipFill>
        <p:spPr>
          <a:xfrm>
            <a:off x="930852" y="2196398"/>
            <a:ext cx="2671330" cy="21441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4007979" y="2678545"/>
                <a:ext cx="2632965" cy="84856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pt-BR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pt-BR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𝑈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d>
                                <m:dPr>
                                  <m:begChr m:val=""/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  <m:r>
                                    <a:rPr lang="pt-BR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pt-BR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07979" y="2678545"/>
                <a:ext cx="2632965" cy="84856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428911" y="4557806"/>
            <a:ext cx="6096000" cy="163121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</a:t>
            </a:r>
            <a:r>
              <a:rPr lang="pt-BR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parameters</a:t>
            </a:r>
            <a:r>
              <a:rPr lang="pt-BR" sz="1000" dirty="0">
                <a:solidFill>
                  <a:srgbClr val="228B22"/>
                </a:solidFill>
                <a:latin typeface="Courier New" panose="02070309020205020404" pitchFamily="49" charset="0"/>
              </a:rPr>
              <a:t>:</a:t>
            </a:r>
          </a:p>
          <a:p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%take a look at the PDF NORMA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r1=3.54; 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%values according to the NORMA [?], </a:t>
            </a:r>
            <a:r>
              <a:rPr lang="en-US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distane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from the hole to the initial position of the strain gauge (x axis)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r2=6.72; 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%values according to the NORMA [?], </a:t>
            </a:r>
            <a:r>
              <a:rPr lang="en-US" sz="1000" dirty="0" err="1">
                <a:solidFill>
                  <a:srgbClr val="228B22"/>
                </a:solidFill>
                <a:latin typeface="Courier New" panose="02070309020205020404" pitchFamily="49" charset="0"/>
              </a:rPr>
              <a:t>distane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 from the hole to the final position of the strain gauge (x axis)</a:t>
            </a:r>
          </a:p>
          <a:p>
            <a:r>
              <a:rPr lang="pt-BR" sz="1000" dirty="0">
                <a:solidFill>
                  <a:srgbClr val="000000"/>
                </a:solidFill>
                <a:latin typeface="Courier New" panose="02070309020205020404" pitchFamily="49" charset="0"/>
              </a:rPr>
              <a:t>D=(r1+r2);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GL=3.18; 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%strain gauge length, %values according to the NORMA [?]</a:t>
            </a:r>
          </a:p>
          <a:p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GW=3.18; 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%strain gauge width,  %values according to the NORMA [?]</a:t>
            </a:r>
          </a:p>
          <a:p>
            <a:r>
              <a:rPr lang="en-US" sz="1000" dirty="0" err="1">
                <a:solidFill>
                  <a:srgbClr val="000000"/>
                </a:solidFill>
                <a:latin typeface="Courier New" panose="02070309020205020404" pitchFamily="49" charset="0"/>
              </a:rPr>
              <a:t>ngrids</a:t>
            </a:r>
            <a:r>
              <a:rPr lang="en-US" sz="1000" dirty="0">
                <a:solidFill>
                  <a:srgbClr val="000000"/>
                </a:solidFill>
                <a:latin typeface="Courier New" panose="02070309020205020404" pitchFamily="49" charset="0"/>
              </a:rPr>
              <a:t>=21; </a:t>
            </a:r>
            <a:r>
              <a:rPr lang="en-US" sz="1000" dirty="0">
                <a:solidFill>
                  <a:srgbClr val="228B22"/>
                </a:solidFill>
                <a:latin typeface="Courier New" panose="02070309020205020404" pitchFamily="49" charset="0"/>
              </a:rPr>
              <a:t>%number of grids -&gt; strain gauge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25" r="7806"/>
          <a:stretch/>
        </p:blipFill>
        <p:spPr>
          <a:xfrm>
            <a:off x="7915564" y="4503038"/>
            <a:ext cx="3540630" cy="2158201"/>
          </a:xfrm>
          <a:prstGeom prst="rect">
            <a:avLst/>
          </a:prstGeom>
        </p:spPr>
      </p:pic>
      <p:sp>
        <p:nvSpPr>
          <p:cNvPr id="3" name="Retângulo 2"/>
          <p:cNvSpPr/>
          <p:nvPr/>
        </p:nvSpPr>
        <p:spPr>
          <a:xfrm>
            <a:off x="4146584" y="6232407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strain_gauge_deformation.m</a:t>
            </a:r>
            <a:endParaRPr lang="pt-BR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2182" y="4527011"/>
            <a:ext cx="1602509" cy="1495145"/>
          </a:xfrm>
          <a:prstGeom prst="rect">
            <a:avLst/>
          </a:prstGeom>
        </p:spPr>
      </p:pic>
      <p:cxnSp>
        <p:nvCxnSpPr>
          <p:cNvPr id="13" name="Conector de seta reta 12"/>
          <p:cNvCxnSpPr/>
          <p:nvPr/>
        </p:nvCxnSpPr>
        <p:spPr>
          <a:xfrm>
            <a:off x="3823855" y="4119418"/>
            <a:ext cx="2170545" cy="438388"/>
          </a:xfrm>
          <a:prstGeom prst="straightConnector1">
            <a:avLst/>
          </a:prstGeom>
          <a:ln>
            <a:solidFill>
              <a:schemeClr val="tx1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168154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>
            <a:spLocks noGrp="1"/>
          </p:cNvSpPr>
          <p:nvPr>
            <p:ph type="title"/>
          </p:nvPr>
        </p:nvSpPr>
        <p:spPr>
          <a:xfrm>
            <a:off x="136479" y="177421"/>
            <a:ext cx="12055522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center_hole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plate_1.5_depth_1.5 “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2" name="Retângulo 1"/>
          <p:cNvSpPr/>
          <p:nvPr/>
        </p:nvSpPr>
        <p:spPr>
          <a:xfrm>
            <a:off x="1793311" y="2109829"/>
            <a:ext cx="726352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tensile_stress_concentration_polar_equations.m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5" name="Conector de seta reta 4"/>
          <p:cNvCxnSpPr/>
          <p:nvPr/>
        </p:nvCxnSpPr>
        <p:spPr>
          <a:xfrm>
            <a:off x="696036" y="2309884"/>
            <a:ext cx="7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is 5"/>
          <p:cNvSpPr/>
          <p:nvPr/>
        </p:nvSpPr>
        <p:spPr>
          <a:xfrm>
            <a:off x="4872251" y="2849787"/>
            <a:ext cx="545910" cy="533993"/>
          </a:xfrm>
          <a:prstGeom prst="mathPlus">
            <a:avLst>
              <a:gd name="adj1" fmla="val 8185"/>
            </a:avLst>
          </a:prstGeom>
          <a:solidFill>
            <a:schemeClr val="tx1"/>
          </a:solidFill>
          <a:ln w="95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Conector de seta reta 6"/>
          <p:cNvCxnSpPr/>
          <p:nvPr/>
        </p:nvCxnSpPr>
        <p:spPr>
          <a:xfrm>
            <a:off x="696036" y="3936242"/>
            <a:ext cx="720000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tângulo 8"/>
          <p:cNvSpPr/>
          <p:nvPr/>
        </p:nvSpPr>
        <p:spPr>
          <a:xfrm>
            <a:off x="1786396" y="3736187"/>
            <a:ext cx="757596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uniaxial_biaxial_stress_profile_center_hole.m</a:t>
            </a:r>
            <a:endParaRPr lang="pt-BR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7679139" y="4419976"/>
            <a:ext cx="33664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t=1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 uniaxial </a:t>
            </a:r>
            <a:r>
              <a:rPr lang="pt-BR" dirty="0" err="1">
                <a:solidFill>
                  <a:srgbClr val="228B22"/>
                </a:solidFill>
                <a:latin typeface="Courier New" panose="02070309020205020404" pitchFamily="49" charset="0"/>
              </a:rPr>
              <a:t>only</a:t>
            </a:r>
            <a:endParaRPr lang="pt-BR" dirty="0">
              <a:solidFill>
                <a:srgbClr val="228B22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000000"/>
                </a:solidFill>
                <a:latin typeface="Courier New" panose="02070309020205020404" pitchFamily="49" charset="0"/>
              </a:rPr>
              <a:t>m=1 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% </a:t>
            </a:r>
            <a:r>
              <a:rPr lang="pt-BR" dirty="0" err="1">
                <a:solidFill>
                  <a:srgbClr val="228B22"/>
                </a:solidFill>
                <a:latin typeface="Courier New" panose="02070309020205020404" pitchFamily="49" charset="0"/>
              </a:rPr>
              <a:t>through</a:t>
            </a:r>
            <a:r>
              <a:rPr lang="pt-BR" dirty="0">
                <a:solidFill>
                  <a:srgbClr val="228B22"/>
                </a:solidFill>
                <a:latin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228B22"/>
                </a:solidFill>
                <a:latin typeface="Courier New" panose="02070309020205020404" pitchFamily="49" charset="0"/>
              </a:rPr>
              <a:t>hole</a:t>
            </a:r>
            <a:endParaRPr lang="pt-BR" dirty="0">
              <a:solidFill>
                <a:srgbClr val="228B22"/>
              </a:solidFill>
              <a:latin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9571824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6550"/>
            <a:ext cx="12192000" cy="6121400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0" y="0"/>
            <a:ext cx="12055522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center_hole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plate_1.5_depth_1.5 “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14" name="Retângulo 13"/>
          <p:cNvSpPr/>
          <p:nvPr/>
        </p:nvSpPr>
        <p:spPr>
          <a:xfrm>
            <a:off x="1649587" y="6488668"/>
            <a:ext cx="926228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center_hole_uniaxial_through_hole_and_kirsch_equations_sigma_theta</a:t>
            </a:r>
          </a:p>
        </p:txBody>
      </p:sp>
    </p:spTree>
    <p:extLst>
      <p:ext uri="{BB962C8B-B14F-4D97-AF65-F5344CB8AC3E}">
        <p14:creationId xmlns:p14="http://schemas.microsoft.com/office/powerpoint/2010/main" val="4080519421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18124"/>
            <a:ext cx="12192001" cy="6121401"/>
          </a:xfrm>
          <a:prstGeom prst="rect">
            <a:avLst/>
          </a:prstGeom>
        </p:spPr>
      </p:pic>
      <p:sp>
        <p:nvSpPr>
          <p:cNvPr id="12" name="Título 1"/>
          <p:cNvSpPr>
            <a:spLocks noGrp="1"/>
          </p:cNvSpPr>
          <p:nvPr>
            <p:ph type="title"/>
          </p:nvPr>
        </p:nvSpPr>
        <p:spPr>
          <a:xfrm>
            <a:off x="68239" y="0"/>
            <a:ext cx="12055522" cy="1325563"/>
          </a:xfrm>
        </p:spPr>
        <p:txBody>
          <a:bodyPr>
            <a:normAutofit/>
          </a:bodyPr>
          <a:lstStyle/>
          <a:p>
            <a:pPr algn="ctr"/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center_hole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uniaxial plate_1.5_depth_1.5 “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3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hole</a:t>
            </a:r>
            <a:r>
              <a:rPr lang="pt-BR" sz="3800" dirty="0"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</a:p>
        </p:txBody>
      </p:sp>
      <p:sp>
        <p:nvSpPr>
          <p:cNvPr id="3" name="Retângulo 2"/>
          <p:cNvSpPr/>
          <p:nvPr/>
        </p:nvSpPr>
        <p:spPr>
          <a:xfrm>
            <a:off x="509516" y="6488668"/>
            <a:ext cx="11172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center_hole_uniaxial_through_hole_and_kirsch_equations_sigma_theta_diff_K_sim</a:t>
            </a:r>
          </a:p>
        </p:txBody>
      </p:sp>
    </p:spTree>
    <p:extLst>
      <p:ext uri="{BB962C8B-B14F-4D97-AF65-F5344CB8AC3E}">
        <p14:creationId xmlns:p14="http://schemas.microsoft.com/office/powerpoint/2010/main" val="352021520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26337" y="81481"/>
            <a:ext cx="11272319" cy="1325563"/>
          </a:xfrm>
        </p:spPr>
        <p:txBody>
          <a:bodyPr/>
          <a:lstStyle/>
          <a:p>
            <a:pPr algn="ctr"/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center_hole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with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“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through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hole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1493822" y="3936193"/>
            <a:ext cx="3648546" cy="14538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1916108" y="4226167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  <a:endParaRPr lang="pt-BR" dirty="0"/>
          </a:p>
        </p:txBody>
      </p:sp>
      <p:sp>
        <p:nvSpPr>
          <p:cNvPr id="6" name="Retângulo 5"/>
          <p:cNvSpPr/>
          <p:nvPr/>
        </p:nvSpPr>
        <p:spPr>
          <a:xfrm>
            <a:off x="1916108" y="4730738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1 mm</a:t>
            </a:r>
            <a:endParaRPr lang="pt-BR" dirty="0"/>
          </a:p>
        </p:txBody>
      </p:sp>
      <p:sp>
        <p:nvSpPr>
          <p:cNvPr id="10" name="Retângulo de cantos arredondados 9"/>
          <p:cNvSpPr/>
          <p:nvPr/>
        </p:nvSpPr>
        <p:spPr>
          <a:xfrm>
            <a:off x="6019046" y="3936193"/>
            <a:ext cx="3648546" cy="1453851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tângulo 7"/>
          <p:cNvSpPr/>
          <p:nvPr/>
        </p:nvSpPr>
        <p:spPr>
          <a:xfrm>
            <a:off x="6441332" y="4226167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plate_0.5_depth_0.5</a:t>
            </a:r>
            <a:endParaRPr lang="pt-BR" dirty="0"/>
          </a:p>
        </p:txBody>
      </p:sp>
      <p:sp>
        <p:nvSpPr>
          <p:cNvPr id="9" name="Retângulo 8"/>
          <p:cNvSpPr/>
          <p:nvPr/>
        </p:nvSpPr>
        <p:spPr>
          <a:xfrm>
            <a:off x="6441332" y="4730738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2 mm</a:t>
            </a:r>
            <a:endParaRPr lang="pt-BR" dirty="0"/>
          </a:p>
        </p:txBody>
      </p:sp>
      <p:sp>
        <p:nvSpPr>
          <p:cNvPr id="13" name="Retângulo de cantos arredondados 12">
            <a:hlinkClick r:id="rId3" action="ppaction://hlinksldjump"/>
          </p:cNvPr>
          <p:cNvSpPr/>
          <p:nvPr/>
        </p:nvSpPr>
        <p:spPr>
          <a:xfrm>
            <a:off x="3656091" y="1944693"/>
            <a:ext cx="3648546" cy="1453851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 10"/>
          <p:cNvSpPr/>
          <p:nvPr/>
        </p:nvSpPr>
        <p:spPr>
          <a:xfrm>
            <a:off x="4078377" y="2234667"/>
            <a:ext cx="28039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  <a:endParaRPr lang="pt-BR" dirty="0"/>
          </a:p>
        </p:txBody>
      </p:sp>
      <p:sp>
        <p:nvSpPr>
          <p:cNvPr id="12" name="Retângulo 11"/>
          <p:cNvSpPr/>
          <p:nvPr/>
        </p:nvSpPr>
        <p:spPr>
          <a:xfrm>
            <a:off x="4078377" y="2739238"/>
            <a:ext cx="1976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= 2 mm</a:t>
            </a:r>
            <a:endParaRPr lang="pt-BR" dirty="0"/>
          </a:p>
        </p:txBody>
      </p:sp>
      <p:cxnSp>
        <p:nvCxnSpPr>
          <p:cNvPr id="14" name="Conector de seta reta 13"/>
          <p:cNvCxnSpPr/>
          <p:nvPr/>
        </p:nvCxnSpPr>
        <p:spPr>
          <a:xfrm flipV="1">
            <a:off x="7739632" y="2399168"/>
            <a:ext cx="597042" cy="24229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tângulo 15"/>
          <p:cNvSpPr/>
          <p:nvPr/>
        </p:nvSpPr>
        <p:spPr>
          <a:xfrm>
            <a:off x="8504012" y="2150983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1º case</a:t>
            </a:r>
            <a:endParaRPr lang="pt-BR" dirty="0"/>
          </a:p>
        </p:txBody>
      </p:sp>
      <p:sp>
        <p:nvSpPr>
          <p:cNvPr id="17" name="Retângulo 16"/>
          <p:cNvSpPr/>
          <p:nvPr/>
        </p:nvSpPr>
        <p:spPr>
          <a:xfrm>
            <a:off x="2743257" y="574302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2º case</a:t>
            </a:r>
            <a:endParaRPr lang="pt-BR" dirty="0"/>
          </a:p>
        </p:txBody>
      </p:sp>
      <p:sp>
        <p:nvSpPr>
          <p:cNvPr id="18" name="Retângulo 17"/>
          <p:cNvSpPr/>
          <p:nvPr/>
        </p:nvSpPr>
        <p:spPr>
          <a:xfrm>
            <a:off x="7358899" y="5743027"/>
            <a:ext cx="1149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3º case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57596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781"/>
            <a:ext cx="12192001" cy="61214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545" y="1"/>
            <a:ext cx="11914909" cy="1108364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2ºcase: plate_1.5_depth_1.5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=1mm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29676425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6600"/>
            <a:ext cx="12192000" cy="6121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545" y="1"/>
            <a:ext cx="11914909" cy="1108364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2ºcase: plate_1.5_depth_1.5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=1mm</a:t>
            </a:r>
            <a:endParaRPr lang="pt-BR" sz="4000" dirty="0"/>
          </a:p>
        </p:txBody>
      </p:sp>
      <p:sp>
        <p:nvSpPr>
          <p:cNvPr id="6" name="Retângulo 5"/>
          <p:cNvSpPr/>
          <p:nvPr/>
        </p:nvSpPr>
        <p:spPr>
          <a:xfrm>
            <a:off x="509516" y="6340886"/>
            <a:ext cx="111729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center_hole_uniaxial_through_hole_and_kirsch_equations_sigma_theta_diff_K_sim</a:t>
            </a:r>
          </a:p>
        </p:txBody>
      </p:sp>
    </p:spTree>
    <p:extLst>
      <p:ext uri="{BB962C8B-B14F-4D97-AF65-F5344CB8AC3E}">
        <p14:creationId xmlns:p14="http://schemas.microsoft.com/office/powerpoint/2010/main" val="146424819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36599"/>
            <a:ext cx="12191999" cy="6121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545" y="0"/>
            <a:ext cx="11914909" cy="108989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3ºcase: plate_0.5_depth_0.5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=2mm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26997474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4678" y="329319"/>
            <a:ext cx="8955315" cy="1325563"/>
          </a:xfrm>
        </p:spPr>
        <p:txBody>
          <a:bodyPr/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Solution</a:t>
            </a:r>
          </a:p>
        </p:txBody>
      </p:sp>
      <p:sp>
        <p:nvSpPr>
          <p:cNvPr id="4" name="Rectangle 3"/>
          <p:cNvSpPr/>
          <p:nvPr/>
        </p:nvSpPr>
        <p:spPr>
          <a:xfrm>
            <a:off x="10008592" y="1992804"/>
            <a:ext cx="218340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!cont=1 Uniaxial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!cont=2 Biaxial</a:t>
            </a:r>
          </a:p>
          <a:p>
            <a:endParaRPr lang="pt-BR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finish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/solu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lssolve,cont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save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/post1</a:t>
            </a:r>
          </a:p>
          <a:p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plnsol,s,y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78" y="1995862"/>
            <a:ext cx="4573204" cy="34410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6677" y="1992804"/>
            <a:ext cx="4564637" cy="344103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909198" y="5599765"/>
            <a:ext cx="5283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Uniaxial, Transverse load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6485017" y="5599765"/>
            <a:ext cx="31763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AutoNum type="alphaLcParenBoth" startAt="2"/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Biaxial load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95" y="221633"/>
            <a:ext cx="3721730" cy="112547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8628107" y="1347105"/>
            <a:ext cx="206659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Theoretical</a:t>
            </a:r>
            <a:r>
              <a:rPr lang="pt-BR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Results</a:t>
            </a:r>
          </a:p>
        </p:txBody>
      </p:sp>
    </p:spTree>
    <p:extLst>
      <p:ext uri="{BB962C8B-B14F-4D97-AF65-F5344CB8AC3E}">
        <p14:creationId xmlns:p14="http://schemas.microsoft.com/office/powerpoint/2010/main" val="1647855792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36600"/>
            <a:ext cx="12192000" cy="6121400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38545" y="0"/>
            <a:ext cx="11914909" cy="108989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3ºcase: plate_0.5_depth_0.5 </a:t>
            </a:r>
            <a:r>
              <a:rPr lang="pt-BR" sz="4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pt-BR" sz="4000" dirty="0">
                <a:latin typeface="Courier New" panose="02070309020205020404" pitchFamily="49" charset="0"/>
                <a:cs typeface="Courier New" panose="02070309020205020404" pitchFamily="49" charset="0"/>
              </a:rPr>
              <a:t>=2mm</a:t>
            </a:r>
            <a:endParaRPr lang="pt-BR" sz="4000" dirty="0"/>
          </a:p>
        </p:txBody>
      </p:sp>
    </p:spTree>
    <p:extLst>
      <p:ext uri="{BB962C8B-B14F-4D97-AF65-F5344CB8AC3E}">
        <p14:creationId xmlns:p14="http://schemas.microsoft.com/office/powerpoint/2010/main" val="345828090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2875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7" name="Straight Arrow Connector 8"/>
          <p:cNvCxnSpPr/>
          <p:nvPr/>
        </p:nvCxnSpPr>
        <p:spPr>
          <a:xfrm flipH="1">
            <a:off x="7776903" y="465686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1"/>
          <p:cNvCxnSpPr/>
          <p:nvPr/>
        </p:nvCxnSpPr>
        <p:spPr>
          <a:xfrm flipH="1" flipV="1">
            <a:off x="7776903" y="957768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7"/>
          <p:cNvCxnSpPr/>
          <p:nvPr/>
        </p:nvCxnSpPr>
        <p:spPr>
          <a:xfrm flipH="1" flipV="1">
            <a:off x="7900274" y="899602"/>
            <a:ext cx="97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796312" y="1569016"/>
            <a:ext cx="53839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(3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simulations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varying_hole_distance_plate_1.5_depth_1.5_refined_mesh_region_ring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varying_hole_distance_plate_1.5_depth_1_refined_mesh_region_ring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varying_hole_distance_plate_14_depth_1_refined_mesh_region_ring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30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x1 = 0 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x2 = 60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y1 = 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y2 = 60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z1 = 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z2 = 1.5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xcenter1 = (x2 -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)/2	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vplot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/VIEW,1,0,-1 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/rep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nsel,s,loc,x,xcenter1-10,xcenter1+10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nplot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esln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/post1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plnsol,s,y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plesol,sy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/contour,1,,-0.081771,,3.12603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/rep</a:t>
            </a:r>
          </a:p>
        </p:txBody>
      </p:sp>
    </p:spTree>
    <p:extLst>
      <p:ext uri="{BB962C8B-B14F-4D97-AF65-F5344CB8AC3E}">
        <p14:creationId xmlns:p14="http://schemas.microsoft.com/office/powerpoint/2010/main" val="102532132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2875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8"/>
          <p:cNvCxnSpPr/>
          <p:nvPr/>
        </p:nvCxnSpPr>
        <p:spPr>
          <a:xfrm flipH="1">
            <a:off x="7776903" y="465686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8" y="1317768"/>
            <a:ext cx="716578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3683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2875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52825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17"/>
          <p:cNvCxnSpPr/>
          <p:nvPr/>
        </p:nvCxnSpPr>
        <p:spPr>
          <a:xfrm flipH="1" flipV="1">
            <a:off x="7900274" y="899602"/>
            <a:ext cx="97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" y="1399960"/>
            <a:ext cx="6926920" cy="5220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" y="1317768"/>
            <a:ext cx="7147660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902662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287532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Uniaxial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39039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8" name="Straight Arrow Connector 11"/>
          <p:cNvCxnSpPr/>
          <p:nvPr/>
        </p:nvCxnSpPr>
        <p:spPr>
          <a:xfrm flipH="1" flipV="1">
            <a:off x="7776903" y="957768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" y="1399960"/>
            <a:ext cx="6926920" cy="5220000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8" y="1317768"/>
            <a:ext cx="7165780" cy="540000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061543" y="3833102"/>
            <a:ext cx="27553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Fazer para Biaxial</a:t>
            </a:r>
          </a:p>
          <a:p>
            <a:endParaRPr lang="pt-BR" dirty="0">
              <a:solidFill>
                <a:srgbClr val="FF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06/03/2018</a:t>
            </a:r>
          </a:p>
        </p:txBody>
      </p:sp>
    </p:spTree>
    <p:extLst>
      <p:ext uri="{BB962C8B-B14F-4D97-AF65-F5344CB8AC3E}">
        <p14:creationId xmlns:p14="http://schemas.microsoft.com/office/powerpoint/2010/main" val="235175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14967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7" name="Straight Arrow Connector 8"/>
          <p:cNvCxnSpPr/>
          <p:nvPr/>
        </p:nvCxnSpPr>
        <p:spPr>
          <a:xfrm flipH="1">
            <a:off x="7776903" y="465686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11"/>
          <p:cNvCxnSpPr/>
          <p:nvPr/>
        </p:nvCxnSpPr>
        <p:spPr>
          <a:xfrm flipH="1" flipV="1">
            <a:off x="7776903" y="957768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17"/>
          <p:cNvCxnSpPr/>
          <p:nvPr/>
        </p:nvCxnSpPr>
        <p:spPr>
          <a:xfrm flipH="1" flipV="1">
            <a:off x="7900274" y="899602"/>
            <a:ext cx="97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tângulo 9"/>
          <p:cNvSpPr/>
          <p:nvPr/>
        </p:nvSpPr>
        <p:spPr>
          <a:xfrm>
            <a:off x="796312" y="1569016"/>
            <a:ext cx="5383975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following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code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takes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from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inside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geometry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(3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Geometries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and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simulations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varying_hole_distance_plate_1.5_depth_1.5_refined_mesh_region_ring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varying_hole_distance_plate_1.5_depth_1_refined_mesh_region_ring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 -&gt; varying_hole_distance_plate_14_depth_1_refined_mesh_region_ring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= 30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 		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x1 = 0 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x2 = 60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y1 = 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y2 = 60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z1 = 0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z2 = 1.5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		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xcenter1 = (x2 - 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diff</a:t>
            </a:r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)/2	</a:t>
            </a: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allsel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vplot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/VIEW,1,0,-1 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/rep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nsel,s,loc,x,xcenter1-10,xcenter1+10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nplot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esln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/post1</a:t>
            </a:r>
          </a:p>
          <a:p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plnsol,s,y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!</a:t>
            </a:r>
            <a:r>
              <a:rPr lang="pt-BR" sz="9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plesol,sy</a:t>
            </a:r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 sz="9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/contour,1,,-0.081771,,3.12603</a:t>
            </a:r>
          </a:p>
          <a:p>
            <a:r>
              <a:rPr lang="pt-BR" sz="900" dirty="0">
                <a:latin typeface="Courier New" panose="02070309020205020404" pitchFamily="49" charset="0"/>
                <a:cs typeface="Courier New" panose="02070309020205020404" pitchFamily="49" charset="0"/>
              </a:rPr>
              <a:t>/rep</a:t>
            </a:r>
          </a:p>
        </p:txBody>
      </p:sp>
    </p:spTree>
    <p:extLst>
      <p:ext uri="{BB962C8B-B14F-4D97-AF65-F5344CB8AC3E}">
        <p14:creationId xmlns:p14="http://schemas.microsoft.com/office/powerpoint/2010/main" val="109914142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14967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8039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plate_1.5_depth_1.5</a:t>
            </a: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7" name="Straight Arrow Connector 8"/>
          <p:cNvCxnSpPr/>
          <p:nvPr/>
        </p:nvCxnSpPr>
        <p:spPr>
          <a:xfrm flipH="1">
            <a:off x="7776903" y="465686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28" y="1317768"/>
            <a:ext cx="7147661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3750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14967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528256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plate_1.5_depth_1</a:t>
            </a: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9" name="Straight Arrow Connector 17"/>
          <p:cNvCxnSpPr/>
          <p:nvPr/>
        </p:nvCxnSpPr>
        <p:spPr>
          <a:xfrm flipH="1" flipV="1">
            <a:off x="7900274" y="899602"/>
            <a:ext cx="972000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28" y="1309960"/>
            <a:ext cx="717026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803661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48673" y="230188"/>
            <a:ext cx="5488709" cy="1325563"/>
          </a:xfrm>
        </p:spPr>
        <p:txBody>
          <a:bodyPr/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elements_images</a:t>
            </a: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cxnSp>
        <p:nvCxnSpPr>
          <p:cNvPr id="4" name="Straight Arrow Connector 9"/>
          <p:cNvCxnSpPr/>
          <p:nvPr/>
        </p:nvCxnSpPr>
        <p:spPr>
          <a:xfrm flipH="1">
            <a:off x="5784918" y="887382"/>
            <a:ext cx="596089" cy="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3"/>
          <p:cNvSpPr/>
          <p:nvPr/>
        </p:nvSpPr>
        <p:spPr>
          <a:xfrm>
            <a:off x="6489371" y="565124"/>
            <a:ext cx="1149674" cy="47320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Biaxial</a:t>
            </a:r>
          </a:p>
        </p:txBody>
      </p:sp>
      <p:sp>
        <p:nvSpPr>
          <p:cNvPr id="6" name="Rectangle 6"/>
          <p:cNvSpPr/>
          <p:nvPr/>
        </p:nvSpPr>
        <p:spPr>
          <a:xfrm>
            <a:off x="8995645" y="230188"/>
            <a:ext cx="2390398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endParaRPr lang="pt-BR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lnSpc>
                <a:spcPct val="150000"/>
              </a:lnSpc>
            </a:pP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plate_14_depth_1</a:t>
            </a:r>
          </a:p>
        </p:txBody>
      </p:sp>
      <p:cxnSp>
        <p:nvCxnSpPr>
          <p:cNvPr id="8" name="Straight Arrow Connector 11"/>
          <p:cNvCxnSpPr/>
          <p:nvPr/>
        </p:nvCxnSpPr>
        <p:spPr>
          <a:xfrm flipH="1" flipV="1">
            <a:off x="7776903" y="957768"/>
            <a:ext cx="972000" cy="360000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39" y="1317768"/>
            <a:ext cx="7174777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6110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ela 4"/>
          <p:cNvGraphicFramePr>
            <a:graphicFrameLocks noGrp="1"/>
          </p:cNvGraphicFramePr>
          <p:nvPr/>
        </p:nvGraphicFramePr>
        <p:xfrm>
          <a:off x="872066" y="728133"/>
          <a:ext cx="987869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Uniaxial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2.942446768300000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2.722951114200000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1.925316333800000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2.935607373700000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2.721057593800000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1.925137460200000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6" name="Tabela 5"/>
          <p:cNvGraphicFramePr>
            <a:graphicFrameLocks noGrp="1"/>
          </p:cNvGraphicFramePr>
          <p:nvPr/>
        </p:nvGraphicFramePr>
        <p:xfrm>
          <a:off x="2829771" y="2201333"/>
          <a:ext cx="7920990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403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403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85420">
                <a:tc gridSpan="3"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Biaxial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pt-BR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T_p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/</a:t>
                      </a:r>
                      <a:r>
                        <a:rPr lang="pt-BR" sz="1800" dirty="0" err="1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H_d</a:t>
                      </a:r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=14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2.015860319100000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2.404486894600000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1.596784085000000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2.013187766100000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2.404265463400000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1.596903532700000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aphicFrame>
        <p:nvGraphicFramePr>
          <p:cNvPr id="7" name="Tabela 6"/>
          <p:cNvGraphicFramePr>
            <a:graphicFrameLocks noGrp="1"/>
          </p:cNvGraphicFramePr>
          <p:nvPr/>
        </p:nvGraphicFramePr>
        <p:xfrm>
          <a:off x="872066" y="2201333"/>
          <a:ext cx="1957705" cy="1473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5770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 A (x1)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8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Point</a:t>
                      </a:r>
                      <a:r>
                        <a:rPr lang="pt-BR" sz="1800" baseline="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B (x2)</a:t>
                      </a:r>
                      <a:endParaRPr lang="pt-BR" sz="18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4343400" y="4224403"/>
            <a:ext cx="47053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Na Geometria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T_p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H_d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=14,</a:t>
            </a:r>
          </a:p>
          <a:p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Intervalo do </a:t>
            </a:r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Sigma_min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{20,40}</a:t>
            </a:r>
          </a:p>
          <a:p>
            <a:r>
              <a:rPr lang="pt-BR" dirty="0"/>
              <a:t> </a:t>
            </a:r>
          </a:p>
        </p:txBody>
      </p:sp>
      <p:sp>
        <p:nvSpPr>
          <p:cNvPr id="2" name="Retângulo 1"/>
          <p:cNvSpPr/>
          <p:nvPr/>
        </p:nvSpPr>
        <p:spPr>
          <a:xfrm>
            <a:off x="5364876" y="268532"/>
            <a:ext cx="14253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latin typeface="Courier New" panose="02070309020205020404" pitchFamily="49" charset="0"/>
                <a:cs typeface="Courier New" panose="02070309020205020404" pitchFamily="49" charset="0"/>
              </a:rPr>
              <a:t>Sigma_min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43689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27974</TotalTime>
  <Words>6355</Words>
  <Application>Microsoft Office PowerPoint</Application>
  <PresentationFormat>Widescreen</PresentationFormat>
  <Paragraphs>998</Paragraphs>
  <Slides>105</Slides>
  <Notes>86</Notes>
  <HiddenSlides>8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105</vt:i4>
      </vt:variant>
    </vt:vector>
  </HeadingPairs>
  <TitlesOfParts>
    <vt:vector size="112" baseType="lpstr">
      <vt:lpstr>Arial</vt:lpstr>
      <vt:lpstr>Calibri</vt:lpstr>
      <vt:lpstr>Calibri Light</vt:lpstr>
      <vt:lpstr>Cambria Math</vt:lpstr>
      <vt:lpstr>Courier New</vt:lpstr>
      <vt:lpstr>Wingdings</vt:lpstr>
      <vt:lpstr>Office Theme</vt:lpstr>
      <vt:lpstr>Varying hole distance</vt:lpstr>
      <vt:lpstr>Two Circular Holes in a Plate</vt:lpstr>
      <vt:lpstr>Simulation Goal</vt:lpstr>
      <vt:lpstr>Types of Loads for simulation</vt:lpstr>
      <vt:lpstr>Symmetry</vt:lpstr>
      <vt:lpstr>Mesh</vt:lpstr>
      <vt:lpstr>Symmetry and Boundary Conditions</vt:lpstr>
      <vt:lpstr>Load Conditions</vt:lpstr>
      <vt:lpstr>Solution</vt:lpstr>
      <vt:lpstr>Obtaining Data</vt:lpstr>
      <vt:lpstr>Manipulating Data – Matlab Code</vt:lpstr>
      <vt:lpstr>Matlab Plots – stress profile</vt:lpstr>
      <vt:lpstr>Matlab Plots – stress profile</vt:lpstr>
      <vt:lpstr>Manipulating Data – Matlab Code</vt:lpstr>
      <vt:lpstr>Matlab Plots – stress at points X1, X2</vt:lpstr>
      <vt:lpstr>Matlab Plots – stress at points X1, X2</vt:lpstr>
      <vt:lpstr>Matlab Plots – percentage, X1, X2</vt:lpstr>
      <vt:lpstr>Matlab Plots – points X1, X2</vt:lpstr>
      <vt:lpstr>Refined Mesh Region </vt:lpstr>
      <vt:lpstr>Apresentação do PowerPoint</vt:lpstr>
      <vt:lpstr>Load Comparison, X1, X2</vt:lpstr>
      <vt:lpstr>Why X1 &gt; X2 for diff &gt; 7.0 mm?</vt:lpstr>
      <vt:lpstr>Why X1 &gt; X2 for diff &gt; 7.0 mm?</vt:lpstr>
      <vt:lpstr>Even Finer Mesh Region </vt:lpstr>
      <vt:lpstr>Results</vt:lpstr>
      <vt:lpstr>Apresentação do PowerPoint</vt:lpstr>
      <vt:lpstr>Apresentação do PowerPoint</vt:lpstr>
      <vt:lpstr>Apresentação do PowerPoint</vt:lpstr>
      <vt:lpstr>Theoretical Result</vt:lpstr>
      <vt:lpstr>Theoretical Result</vt:lpstr>
      <vt:lpstr>Theoretical Result</vt:lpstr>
      <vt:lpstr>How to explain the physical phenomena ?</vt:lpstr>
      <vt:lpstr>Apresentação do PowerPoint</vt:lpstr>
      <vt:lpstr>Apresentação do PowerPoint</vt:lpstr>
      <vt:lpstr>Apresentação do PowerPoint</vt:lpstr>
      <vt:lpstr>Center Hole</vt:lpstr>
      <vt:lpstr>Center Hole</vt:lpstr>
      <vt:lpstr>A 1.5 mm plate and two Circular Holes with 1 mm depth</vt:lpstr>
      <vt:lpstr>Apresentação do PowerPoint</vt:lpstr>
      <vt:lpstr>Apresentação do PowerPoint</vt:lpstr>
      <vt:lpstr>A 14 mm plate and two Circular Holes with 1 mm depth</vt:lpstr>
      <vt:lpstr>Apresentação do PowerPoint</vt:lpstr>
      <vt:lpstr>Apresentação do PowerPoint</vt:lpstr>
      <vt:lpstr>Apresentação do PowerPoint</vt:lpstr>
      <vt:lpstr>Identified Problem</vt:lpstr>
      <vt:lpstr>Apresentação do PowerPoint</vt:lpstr>
      <vt:lpstr>three_geometries_comparison_same_scale</vt:lpstr>
      <vt:lpstr> plate_1.5_depth_1.5</vt:lpstr>
      <vt:lpstr> plate_1.5_depth_1</vt:lpstr>
      <vt:lpstr> plate_14_depth_1</vt:lpstr>
      <vt:lpstr>Repairing the Code Problem</vt:lpstr>
      <vt:lpstr> plate_1.5_depth_1.5</vt:lpstr>
      <vt:lpstr> plate_1.5_depth_1.5</vt:lpstr>
      <vt:lpstr> plate_1.5_depth_1.5</vt:lpstr>
      <vt:lpstr> plate_1.5_depth_1</vt:lpstr>
      <vt:lpstr> plate_1.5_depth_1</vt:lpstr>
      <vt:lpstr> plate_1.5_depth_1</vt:lpstr>
      <vt:lpstr>Extending Range</vt:lpstr>
      <vt:lpstr>plate_1.5_depth_1.5_through_hole</vt:lpstr>
      <vt:lpstr>plate_1.5_depth_1.5_through_hole</vt:lpstr>
      <vt:lpstr>plate_1.5_depth_1.5_through_hole</vt:lpstr>
      <vt:lpstr>plate_1.5_depth_1.5_through_hole</vt:lpstr>
      <vt:lpstr>plate_1.5_depth_1.5_through_hole</vt:lpstr>
      <vt:lpstr>plate_14_depth_1</vt:lpstr>
      <vt:lpstr>plate_14_depth_1</vt:lpstr>
      <vt:lpstr>plate_14_depth_1</vt:lpstr>
      <vt:lpstr>plate_14_depth_1</vt:lpstr>
      <vt:lpstr>plate_14_depth_1</vt:lpstr>
      <vt:lpstr>plate_1.5_depth_1</vt:lpstr>
      <vt:lpstr>Prepare slides -&gt; problem description</vt:lpstr>
      <vt:lpstr>all_uniaxial_biaxial_3_geometries</vt:lpstr>
      <vt:lpstr>all_uniaxial_biaxial_3_geometries</vt:lpstr>
      <vt:lpstr>all_uniaxial_biaxial_3_geometries</vt:lpstr>
      <vt:lpstr>all_uniaxial_biaxial_3_geometries</vt:lpstr>
      <vt:lpstr>https://convertio.co/pt/avi-converter/</vt:lpstr>
      <vt:lpstr>varying_hole_distance_bending</vt:lpstr>
      <vt:lpstr>varying_hole_distance_bending</vt:lpstr>
      <vt:lpstr>varying_hole_distance_bending</vt:lpstr>
      <vt:lpstr>varying_hole_distance_bending</vt:lpstr>
      <vt:lpstr>varying_hole_distance_bending_80x124mm</vt:lpstr>
      <vt:lpstr>tarefa_furo_diferente_angulos</vt:lpstr>
      <vt:lpstr>Result Deformation -&gt; “tarefa_furo_diferente_angulos” </vt:lpstr>
      <vt:lpstr>center_hole uniaxial plate_1.5_depth_1.5 “through hole”</vt:lpstr>
      <vt:lpstr>center_hole uniaxial plate_1.5_depth_1.5 “through hole”</vt:lpstr>
      <vt:lpstr>center_hole uniaxial plate_1.5_depth_1.5 “through hole”</vt:lpstr>
      <vt:lpstr>center_hole with “through hole” </vt:lpstr>
      <vt:lpstr>2ºcase: plate_1.5_depth_1.5 radius=1mm</vt:lpstr>
      <vt:lpstr>2ºcase: plate_1.5_depth_1.5 radius=1mm</vt:lpstr>
      <vt:lpstr>3ºcase: plate_0.5_depth_0.5 radius=2mm</vt:lpstr>
      <vt:lpstr>3ºcase: plate_0.5_depth_0.5 radius=2mm</vt:lpstr>
      <vt:lpstr>elements_images</vt:lpstr>
      <vt:lpstr>elements_images</vt:lpstr>
      <vt:lpstr>elements_images</vt:lpstr>
      <vt:lpstr>elements_images</vt:lpstr>
      <vt:lpstr>elements_images</vt:lpstr>
      <vt:lpstr>elements_images</vt:lpstr>
      <vt:lpstr>elements_images</vt:lpstr>
      <vt:lpstr>elements_images</vt:lpstr>
      <vt:lpstr>Apresentação do PowerPoint</vt:lpstr>
      <vt:lpstr>Apresentação do PowerPoint</vt:lpstr>
      <vt:lpstr>Apresentação do PowerPoint</vt:lpstr>
      <vt:lpstr>varying_hole_distance_2D  diff=20 mm</vt:lpstr>
      <vt:lpstr>varying_hole_distance_2D  diff=20 mm</vt:lpstr>
      <vt:lpstr>varying_hole_distance_2D  diff=20 mm</vt:lpstr>
      <vt:lpstr>center_hole_2d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Varying hole distance</dc:title>
  <dc:creator>Manassés</dc:creator>
  <cp:lastModifiedBy>Thiago Wilvert</cp:lastModifiedBy>
  <cp:revision>334</cp:revision>
  <dcterms:created xsi:type="dcterms:W3CDTF">2018-01-17T12:01:57Z</dcterms:created>
  <dcterms:modified xsi:type="dcterms:W3CDTF">2021-06-21T18:09:42Z</dcterms:modified>
</cp:coreProperties>
</file>